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51"/>
  </p:notesMasterIdLst>
  <p:sldIdLst>
    <p:sldId id="256" r:id="rId2"/>
    <p:sldId id="302" r:id="rId3"/>
    <p:sldId id="257" r:id="rId4"/>
    <p:sldId id="303" r:id="rId5"/>
    <p:sldId id="304" r:id="rId6"/>
    <p:sldId id="258" r:id="rId7"/>
    <p:sldId id="259" r:id="rId8"/>
    <p:sldId id="260" r:id="rId9"/>
    <p:sldId id="305" r:id="rId10"/>
    <p:sldId id="264" r:id="rId11"/>
    <p:sldId id="263" r:id="rId12"/>
    <p:sldId id="261" r:id="rId13"/>
    <p:sldId id="262" r:id="rId14"/>
    <p:sldId id="265" r:id="rId15"/>
    <p:sldId id="284" r:id="rId16"/>
    <p:sldId id="266" r:id="rId17"/>
    <p:sldId id="285" r:id="rId18"/>
    <p:sldId id="286" r:id="rId19"/>
    <p:sldId id="269" r:id="rId20"/>
    <p:sldId id="267" r:id="rId21"/>
    <p:sldId id="268" r:id="rId22"/>
    <p:sldId id="270" r:id="rId23"/>
    <p:sldId id="271" r:id="rId24"/>
    <p:sldId id="273" r:id="rId25"/>
    <p:sldId id="299" r:id="rId26"/>
    <p:sldId id="296" r:id="rId27"/>
    <p:sldId id="298" r:id="rId28"/>
    <p:sldId id="297" r:id="rId29"/>
    <p:sldId id="306" r:id="rId30"/>
    <p:sldId id="274" r:id="rId31"/>
    <p:sldId id="275" r:id="rId32"/>
    <p:sldId id="272" r:id="rId33"/>
    <p:sldId id="279" r:id="rId34"/>
    <p:sldId id="281" r:id="rId35"/>
    <p:sldId id="282" r:id="rId36"/>
    <p:sldId id="277" r:id="rId37"/>
    <p:sldId id="278" r:id="rId38"/>
    <p:sldId id="287" r:id="rId39"/>
    <p:sldId id="288" r:id="rId40"/>
    <p:sldId id="289" r:id="rId41"/>
    <p:sldId id="276" r:id="rId42"/>
    <p:sldId id="292" r:id="rId43"/>
    <p:sldId id="293" r:id="rId44"/>
    <p:sldId id="294" r:id="rId45"/>
    <p:sldId id="295" r:id="rId46"/>
    <p:sldId id="290" r:id="rId47"/>
    <p:sldId id="291" r:id="rId48"/>
    <p:sldId id="300" r:id="rId49"/>
    <p:sldId id="30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shpak gudela" initials="pg" lastIdx="2" clrIdx="0">
    <p:extLst>
      <p:ext uri="{19B8F6BF-5375-455C-9EA6-DF929625EA0E}">
        <p15:presenceInfo xmlns:p15="http://schemas.microsoft.com/office/powerpoint/2012/main" userId="pushpak gude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F92"/>
    <a:srgbClr val="E80000"/>
    <a:srgbClr val="7000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64ACB-010A-4AE3-BB52-CE91CDB15D2C}" type="datetimeFigureOut">
              <a:rPr lang="en-IN" smtClean="0"/>
              <a:t>30-04-2024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FFA79-1FA1-4736-9A44-1F06B7FE802D}" type="slidenum">
              <a:rPr lang="en-IN" smtClean="0"/>
              <a:t>‹#›</a:t>
            </a:fld>
            <a:endParaRPr lang="en-IN"/>
          </a:p>
        </p:txBody>
      </p:sp>
    </p:spTree>
    <p:extLst>
      <p:ext uri="{BB962C8B-B14F-4D97-AF65-F5344CB8AC3E}">
        <p14:creationId xmlns:p14="http://schemas.microsoft.com/office/powerpoint/2010/main" val="125985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323497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71413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07858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1598403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0265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3486902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331849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266590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404036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CE6A62-C356-43FC-B61D-FF6A74FA2871}" type="datetimeFigureOut">
              <a:rPr lang="en-IN" smtClean="0"/>
              <a:t>30-04-2024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64100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CE6A62-C356-43FC-B61D-FF6A74FA2871}" type="datetimeFigureOut">
              <a:rPr lang="en-IN" smtClean="0"/>
              <a:t>30-04-2024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2206833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CE6A62-C356-43FC-B61D-FF6A74FA2871}" type="datetimeFigureOut">
              <a:rPr lang="en-IN" smtClean="0"/>
              <a:t>30-04-2024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226547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CE6A62-C356-43FC-B61D-FF6A74FA2871}" type="datetimeFigureOut">
              <a:rPr lang="en-IN" smtClean="0"/>
              <a:t>30-04-2024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41152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CE6A62-C356-43FC-B61D-FF6A74FA2871}" type="datetimeFigureOut">
              <a:rPr lang="en-IN" smtClean="0"/>
              <a:t>30-04-2024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423385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CE6A62-C356-43FC-B61D-FF6A74FA2871}" type="datetimeFigureOut">
              <a:rPr lang="en-IN" smtClean="0"/>
              <a:t>30-04-2024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1648743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CE6A62-C356-43FC-B61D-FF6A74FA2871}" type="datetimeFigureOut">
              <a:rPr lang="en-IN" smtClean="0"/>
              <a:t>30-04-2024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450208-F089-4222-99D5-3437F9431D4B}" type="slidenum">
              <a:rPr lang="en-IN" smtClean="0"/>
              <a:t>‹#›</a:t>
            </a:fld>
            <a:endParaRPr lang="en-IN"/>
          </a:p>
        </p:txBody>
      </p:sp>
    </p:spTree>
    <p:extLst>
      <p:ext uri="{BB962C8B-B14F-4D97-AF65-F5344CB8AC3E}">
        <p14:creationId xmlns:p14="http://schemas.microsoft.com/office/powerpoint/2010/main" val="3614998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CE6A62-C356-43FC-B61D-FF6A74FA2871}" type="datetimeFigureOut">
              <a:rPr lang="en-IN" smtClean="0"/>
              <a:t>30-04-2024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4450208-F089-4222-99D5-3437F9431D4B}" type="slidenum">
              <a:rPr lang="en-IN" smtClean="0"/>
              <a:t>‹#›</a:t>
            </a:fld>
            <a:endParaRPr lang="en-IN"/>
          </a:p>
        </p:txBody>
      </p:sp>
    </p:spTree>
    <p:extLst>
      <p:ext uri="{BB962C8B-B14F-4D97-AF65-F5344CB8AC3E}">
        <p14:creationId xmlns:p14="http://schemas.microsoft.com/office/powerpoint/2010/main" val="3339197388"/>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gif"/></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604.03169" TargetMode="External"/><Relationship Id="rId2" Type="http://schemas.openxmlformats.org/officeDocument/2006/relationships/hyperlink" Target="https://arxiv.org/abs/2106.1069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5022-A480-44FF-8C83-DB8849E1040D}"/>
              </a:ext>
            </a:extLst>
          </p:cNvPr>
          <p:cNvSpPr>
            <a:spLocks noGrp="1"/>
          </p:cNvSpPr>
          <p:nvPr>
            <p:ph type="ctrTitle"/>
          </p:nvPr>
        </p:nvSpPr>
        <p:spPr>
          <a:xfrm>
            <a:off x="1523999" y="1120588"/>
            <a:ext cx="7750003" cy="2823883"/>
          </a:xfrm>
        </p:spPr>
        <p:txBody>
          <a:bodyPr>
            <a:normAutofit fontScale="90000"/>
          </a:bodyPr>
          <a:lstStyle/>
          <a:p>
            <a:r>
              <a:rPr lang="en-IN" sz="4800" b="1" dirty="0">
                <a:solidFill>
                  <a:schemeClr val="accent6">
                    <a:lumMod val="50000"/>
                  </a:schemeClr>
                </a:solidFill>
              </a:rPr>
              <a:t>Beyond Single Modality: Multi-Modal Ensemble Learning for Enhanced Plant Disease Detection</a:t>
            </a:r>
            <a:endParaRPr lang="en-IN" sz="4800" dirty="0">
              <a:solidFill>
                <a:schemeClr val="accent6">
                  <a:lumMod val="50000"/>
                </a:schemeClr>
              </a:solidFill>
            </a:endParaRPr>
          </a:p>
        </p:txBody>
      </p:sp>
      <p:sp>
        <p:nvSpPr>
          <p:cNvPr id="3" name="Subtitle 2">
            <a:extLst>
              <a:ext uri="{FF2B5EF4-FFF2-40B4-BE49-F238E27FC236}">
                <a16:creationId xmlns:a16="http://schemas.microsoft.com/office/drawing/2014/main" id="{F1EA5F6B-9051-4661-9033-120C62EFE7EB}"/>
              </a:ext>
            </a:extLst>
          </p:cNvPr>
          <p:cNvSpPr>
            <a:spLocks noGrp="1"/>
          </p:cNvSpPr>
          <p:nvPr>
            <p:ph type="subTitle" idx="1"/>
          </p:nvPr>
        </p:nvSpPr>
        <p:spPr>
          <a:xfrm>
            <a:off x="1524000" y="4050836"/>
            <a:ext cx="9144000" cy="1949538"/>
          </a:xfrm>
        </p:spPr>
        <p:txBody>
          <a:bodyPr>
            <a:normAutofit lnSpcReduction="10000"/>
          </a:bodyPr>
          <a:lstStyle/>
          <a:p>
            <a:pPr algn="l"/>
            <a:r>
              <a:rPr lang="en-IN" dirty="0">
                <a:solidFill>
                  <a:schemeClr val="bg1"/>
                </a:solidFill>
              </a:rPr>
              <a:t>By</a:t>
            </a:r>
          </a:p>
          <a:p>
            <a:pPr algn="l"/>
            <a:r>
              <a:rPr lang="en-IN" dirty="0">
                <a:solidFill>
                  <a:schemeClr val="bg1"/>
                </a:solidFill>
              </a:rPr>
              <a:t>Dr Kiran Babu  (Supervisor)</a:t>
            </a:r>
          </a:p>
          <a:p>
            <a:pPr algn="l"/>
            <a:r>
              <a:rPr lang="en-IN" dirty="0">
                <a:solidFill>
                  <a:schemeClr val="bg1"/>
                </a:solidFill>
              </a:rPr>
              <a:t>G Pushpak       520222</a:t>
            </a:r>
          </a:p>
          <a:p>
            <a:pPr algn="l"/>
            <a:r>
              <a:rPr lang="en-IN" dirty="0">
                <a:solidFill>
                  <a:schemeClr val="bg1"/>
                </a:solidFill>
              </a:rPr>
              <a:t>Raju Yadav      520225</a:t>
            </a:r>
          </a:p>
          <a:p>
            <a:pPr algn="l"/>
            <a:r>
              <a:rPr lang="en-IN" dirty="0">
                <a:solidFill>
                  <a:schemeClr val="bg1"/>
                </a:solidFill>
              </a:rPr>
              <a:t>Rajkishor         520224</a:t>
            </a:r>
          </a:p>
        </p:txBody>
      </p:sp>
    </p:spTree>
    <p:extLst>
      <p:ext uri="{BB962C8B-B14F-4D97-AF65-F5344CB8AC3E}">
        <p14:creationId xmlns:p14="http://schemas.microsoft.com/office/powerpoint/2010/main" val="3899991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B4E4-0C0F-405F-9A32-EA53F99F8A0D}"/>
              </a:ext>
            </a:extLst>
          </p:cNvPr>
          <p:cNvSpPr>
            <a:spLocks noGrp="1"/>
          </p:cNvSpPr>
          <p:nvPr>
            <p:ph type="title"/>
          </p:nvPr>
        </p:nvSpPr>
        <p:spPr>
          <a:xfrm>
            <a:off x="677334" y="1042736"/>
            <a:ext cx="8596668" cy="887663"/>
          </a:xfrm>
        </p:spPr>
        <p:txBody>
          <a:bodyPr/>
          <a:lstStyle/>
          <a:p>
            <a:pPr algn="ctr"/>
            <a:r>
              <a:rPr lang="en-IN" dirty="0">
                <a:solidFill>
                  <a:schemeClr val="bg1"/>
                </a:solidFill>
              </a:rPr>
              <a:t>Methodology</a:t>
            </a:r>
          </a:p>
        </p:txBody>
      </p:sp>
      <p:sp>
        <p:nvSpPr>
          <p:cNvPr id="3" name="Content Placeholder 2">
            <a:extLst>
              <a:ext uri="{FF2B5EF4-FFF2-40B4-BE49-F238E27FC236}">
                <a16:creationId xmlns:a16="http://schemas.microsoft.com/office/drawing/2014/main" id="{8EB761F2-73B1-483E-93EF-332B7CCCEB82}"/>
              </a:ext>
            </a:extLst>
          </p:cNvPr>
          <p:cNvSpPr>
            <a:spLocks noGrp="1"/>
          </p:cNvSpPr>
          <p:nvPr>
            <p:ph idx="1"/>
          </p:nvPr>
        </p:nvSpPr>
        <p:spPr/>
        <p:txBody>
          <a:bodyPr>
            <a:normAutofit/>
          </a:bodyPr>
          <a:lstStyle/>
          <a:p>
            <a:pPr algn="just"/>
            <a:r>
              <a:rPr lang="en-US" sz="2000" b="1" dirty="0">
                <a:solidFill>
                  <a:schemeClr val="bg1"/>
                </a:solidFill>
              </a:rPr>
              <a:t>Model Selection and Training:</a:t>
            </a:r>
            <a:endParaRPr lang="en-US" sz="2000" dirty="0">
              <a:solidFill>
                <a:schemeClr val="bg1"/>
              </a:solidFill>
            </a:endParaRPr>
          </a:p>
          <a:p>
            <a:pPr lvl="1" algn="just"/>
            <a:r>
              <a:rPr lang="en-US" sz="2000" dirty="0">
                <a:solidFill>
                  <a:schemeClr val="bg1"/>
                </a:solidFill>
              </a:rPr>
              <a:t>Choose suitable deep learning models for processing each image modality, such as Inception and VGG16.</a:t>
            </a:r>
          </a:p>
          <a:p>
            <a:pPr lvl="1" algn="just"/>
            <a:r>
              <a:rPr lang="en-US" sz="2000" dirty="0">
                <a:solidFill>
                  <a:schemeClr val="bg1"/>
                </a:solidFill>
              </a:rPr>
              <a:t>Apply transfer learning by initializing the selected models with pre-trained weights on large-scale datasets like ImageNet.</a:t>
            </a:r>
          </a:p>
          <a:p>
            <a:pPr lvl="1" algn="just"/>
            <a:r>
              <a:rPr lang="en-US" sz="2000" dirty="0">
                <a:solidFill>
                  <a:schemeClr val="bg1"/>
                </a:solidFill>
              </a:rPr>
              <a:t>Fine-tune the models on the plant disease dataset to adapt them to the specific detection task, adjusting hyperparameters as needed.</a:t>
            </a:r>
          </a:p>
          <a:p>
            <a:pPr lvl="1" algn="just"/>
            <a:r>
              <a:rPr lang="en-US" sz="2000" dirty="0">
                <a:solidFill>
                  <a:schemeClr val="bg1"/>
                </a:solidFill>
              </a:rPr>
              <a:t>Train individual models for each image modality separately to optimize performance.</a:t>
            </a:r>
          </a:p>
          <a:p>
            <a:endParaRPr lang="en-IN" dirty="0">
              <a:solidFill>
                <a:schemeClr val="bg1"/>
              </a:solidFill>
            </a:endParaRPr>
          </a:p>
        </p:txBody>
      </p:sp>
    </p:spTree>
    <p:extLst>
      <p:ext uri="{BB962C8B-B14F-4D97-AF65-F5344CB8AC3E}">
        <p14:creationId xmlns:p14="http://schemas.microsoft.com/office/powerpoint/2010/main" val="407156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B4E4-0C0F-405F-9A32-EA53F99F8A0D}"/>
              </a:ext>
            </a:extLst>
          </p:cNvPr>
          <p:cNvSpPr>
            <a:spLocks noGrp="1"/>
          </p:cNvSpPr>
          <p:nvPr>
            <p:ph type="title"/>
          </p:nvPr>
        </p:nvSpPr>
        <p:spPr>
          <a:xfrm>
            <a:off x="677334" y="1042736"/>
            <a:ext cx="8596668" cy="887663"/>
          </a:xfrm>
        </p:spPr>
        <p:txBody>
          <a:bodyPr/>
          <a:lstStyle/>
          <a:p>
            <a:pPr algn="ctr"/>
            <a:r>
              <a:rPr lang="en-IN" dirty="0">
                <a:solidFill>
                  <a:schemeClr val="bg1"/>
                </a:solidFill>
              </a:rPr>
              <a:t>Methodology</a:t>
            </a:r>
          </a:p>
        </p:txBody>
      </p:sp>
      <p:sp>
        <p:nvSpPr>
          <p:cNvPr id="3" name="Content Placeholder 2">
            <a:extLst>
              <a:ext uri="{FF2B5EF4-FFF2-40B4-BE49-F238E27FC236}">
                <a16:creationId xmlns:a16="http://schemas.microsoft.com/office/drawing/2014/main" id="{8EB761F2-73B1-483E-93EF-332B7CCCEB82}"/>
              </a:ext>
            </a:extLst>
          </p:cNvPr>
          <p:cNvSpPr>
            <a:spLocks noGrp="1"/>
          </p:cNvSpPr>
          <p:nvPr>
            <p:ph idx="1"/>
          </p:nvPr>
        </p:nvSpPr>
        <p:spPr/>
        <p:txBody>
          <a:bodyPr>
            <a:normAutofit/>
          </a:bodyPr>
          <a:lstStyle/>
          <a:p>
            <a:pPr algn="just"/>
            <a:r>
              <a:rPr lang="en-US" sz="2000" b="1" dirty="0">
                <a:solidFill>
                  <a:schemeClr val="bg1"/>
                </a:solidFill>
              </a:rPr>
              <a:t>Ensemble Learning:</a:t>
            </a:r>
            <a:endParaRPr lang="en-US" sz="2000" dirty="0">
              <a:solidFill>
                <a:schemeClr val="bg1"/>
              </a:solidFill>
            </a:endParaRPr>
          </a:p>
          <a:p>
            <a:pPr lvl="1" algn="just"/>
            <a:r>
              <a:rPr lang="en-US" sz="2000" dirty="0">
                <a:solidFill>
                  <a:schemeClr val="bg1"/>
                </a:solidFill>
              </a:rPr>
              <a:t>Combine predictions from the trained models using ensemble techniques such as averaging or weighted voting.</a:t>
            </a:r>
          </a:p>
          <a:p>
            <a:pPr lvl="1" algn="just"/>
            <a:r>
              <a:rPr lang="en-US" sz="2000" dirty="0">
                <a:solidFill>
                  <a:schemeClr val="bg1"/>
                </a:solidFill>
              </a:rPr>
              <a:t>Experiment with different ensemble strategies to determine the most effective approach for improving overall detection accuracy.</a:t>
            </a:r>
          </a:p>
          <a:p>
            <a:pPr lvl="1" algn="just"/>
            <a:r>
              <a:rPr lang="en-US" sz="2000" dirty="0">
                <a:solidFill>
                  <a:schemeClr val="bg1"/>
                </a:solidFill>
              </a:rPr>
              <a:t>Implement ensemble fusion at various levels, including feature level, decision level, or model level, to exploit complementary information from different modalities.</a:t>
            </a:r>
          </a:p>
          <a:p>
            <a:endParaRPr lang="en-IN" dirty="0">
              <a:solidFill>
                <a:schemeClr val="bg1"/>
              </a:solidFill>
            </a:endParaRPr>
          </a:p>
        </p:txBody>
      </p:sp>
    </p:spTree>
    <p:extLst>
      <p:ext uri="{BB962C8B-B14F-4D97-AF65-F5344CB8AC3E}">
        <p14:creationId xmlns:p14="http://schemas.microsoft.com/office/powerpoint/2010/main" val="192797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02FC-30B3-48D4-90A9-3E82B18C3EE8}"/>
              </a:ext>
            </a:extLst>
          </p:cNvPr>
          <p:cNvSpPr>
            <a:spLocks noGrp="1"/>
          </p:cNvSpPr>
          <p:nvPr>
            <p:ph type="title"/>
          </p:nvPr>
        </p:nvSpPr>
        <p:spPr>
          <a:xfrm>
            <a:off x="677334" y="1058780"/>
            <a:ext cx="8596668" cy="871620"/>
          </a:xfrm>
        </p:spPr>
        <p:txBody>
          <a:bodyPr/>
          <a:lstStyle/>
          <a:p>
            <a:pPr algn="ctr"/>
            <a:r>
              <a:rPr lang="en-IN" dirty="0"/>
              <a:t>Methodology</a:t>
            </a:r>
          </a:p>
        </p:txBody>
      </p:sp>
      <p:sp>
        <p:nvSpPr>
          <p:cNvPr id="3" name="Content Placeholder 2">
            <a:extLst>
              <a:ext uri="{FF2B5EF4-FFF2-40B4-BE49-F238E27FC236}">
                <a16:creationId xmlns:a16="http://schemas.microsoft.com/office/drawing/2014/main" id="{D6B8383E-7574-422F-B9C0-D5DB66E2D7D2}"/>
              </a:ext>
            </a:extLst>
          </p:cNvPr>
          <p:cNvSpPr>
            <a:spLocks noGrp="1"/>
          </p:cNvSpPr>
          <p:nvPr>
            <p:ph idx="1"/>
          </p:nvPr>
        </p:nvSpPr>
        <p:spPr/>
        <p:txBody>
          <a:bodyPr>
            <a:normAutofit lnSpcReduction="10000"/>
          </a:bodyPr>
          <a:lstStyle/>
          <a:p>
            <a:r>
              <a:rPr lang="en-US" b="1" dirty="0">
                <a:solidFill>
                  <a:schemeClr val="bg1"/>
                </a:solidFill>
              </a:rPr>
              <a:t>Performance Evaluation:</a:t>
            </a:r>
            <a:r>
              <a:rPr lang="en-US" dirty="0">
                <a:solidFill>
                  <a:schemeClr val="bg1"/>
                </a:solidFill>
              </a:rPr>
              <a:t> We quantitatively evaluated the performance of individual models and the ensemble system primarily based on accuracy metrics. By measuring the accuracy of each model on a separate validation dataset, we obtained insights into their ability to correctly classify plant diseases from input images.</a:t>
            </a:r>
          </a:p>
          <a:p>
            <a:r>
              <a:rPr lang="en-US" b="1" dirty="0">
                <a:solidFill>
                  <a:schemeClr val="bg1"/>
                </a:solidFill>
              </a:rPr>
              <a:t>Training and Validation Curves:</a:t>
            </a:r>
            <a:r>
              <a:rPr lang="en-US" dirty="0">
                <a:solidFill>
                  <a:schemeClr val="bg1"/>
                </a:solidFill>
              </a:rPr>
              <a:t> We generated training and validation accuracy curves for each model during the training process. These curves provided a visual representation of the models' learning dynamics over epochs, indicating their convergence and potential for overfitting or underfitting.</a:t>
            </a:r>
          </a:p>
          <a:p>
            <a:r>
              <a:rPr lang="en-US" b="1" dirty="0">
                <a:solidFill>
                  <a:schemeClr val="bg1"/>
                </a:solidFill>
              </a:rPr>
              <a:t>Cross-Validation:</a:t>
            </a:r>
            <a:r>
              <a:rPr lang="en-US" dirty="0">
                <a:solidFill>
                  <a:schemeClr val="bg1"/>
                </a:solidFill>
              </a:rPr>
              <a:t> To ensure the robustness and generalization of our models, we employed cross-validation techniques. By splitting the dataset into multiple subsets and training the models on different combinations of training and validation data, we assessed their performance across diverse scenarios.</a:t>
            </a:r>
          </a:p>
          <a:p>
            <a:endParaRPr lang="en-IN" dirty="0">
              <a:solidFill>
                <a:schemeClr val="bg1"/>
              </a:solidFill>
            </a:endParaRPr>
          </a:p>
        </p:txBody>
      </p:sp>
    </p:spTree>
    <p:extLst>
      <p:ext uri="{BB962C8B-B14F-4D97-AF65-F5344CB8AC3E}">
        <p14:creationId xmlns:p14="http://schemas.microsoft.com/office/powerpoint/2010/main" val="31277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a:xfrm>
            <a:off x="677334" y="1093694"/>
            <a:ext cx="8596668" cy="836705"/>
          </a:xfrm>
        </p:spPr>
        <p:txBody>
          <a:bodyPr/>
          <a:lstStyle/>
          <a:p>
            <a:pPr algn="ctr"/>
            <a:r>
              <a:rPr lang="en-IN" dirty="0"/>
              <a:t>Ensemble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p:txBody>
          <a:bodyPr>
            <a:normAutofit/>
          </a:bodyPr>
          <a:lstStyle/>
          <a:p>
            <a:pPr algn="just"/>
            <a:r>
              <a:rPr lang="en-US" sz="2000" dirty="0">
                <a:solidFill>
                  <a:schemeClr val="bg1"/>
                </a:solidFill>
              </a:rPr>
              <a:t>In this project, ensemble learning plays a pivotal role in enhancing the accuracy and robustness of the plant disease detection system. Ensemble learning is a powerful technique that combines multiple base models to make more accurate predictions than any individual model alone. Here's how ensemble learning is utilized in this project:</a:t>
            </a:r>
          </a:p>
          <a:p>
            <a:pPr algn="just"/>
            <a:r>
              <a:rPr lang="en-US" sz="2000" b="1" dirty="0">
                <a:solidFill>
                  <a:schemeClr val="bg1"/>
                </a:solidFill>
              </a:rPr>
              <a:t>Integration of Multiple Modalities:</a:t>
            </a:r>
            <a:r>
              <a:rPr lang="en-US" sz="2000" dirty="0">
                <a:solidFill>
                  <a:schemeClr val="bg1"/>
                </a:solidFill>
              </a:rPr>
              <a:t> Ensemble learning allows for the integration of predictions from models trained on different image modalities, including color, grayscale, and segmented images. Each modality captures unique information about the plant and its disease manifestations. By combining predictions from these diverse modalities, the ensemble system leverages complementary information to make more accurate overall predictions.</a:t>
            </a:r>
          </a:p>
          <a:p>
            <a:endParaRPr lang="en-IN" sz="2000" dirty="0">
              <a:solidFill>
                <a:schemeClr val="bg1"/>
              </a:solidFill>
            </a:endParaRPr>
          </a:p>
        </p:txBody>
      </p:sp>
    </p:spTree>
    <p:extLst>
      <p:ext uri="{BB962C8B-B14F-4D97-AF65-F5344CB8AC3E}">
        <p14:creationId xmlns:p14="http://schemas.microsoft.com/office/powerpoint/2010/main" val="4058126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a:xfrm>
            <a:off x="677334" y="1093694"/>
            <a:ext cx="8596668" cy="836705"/>
          </a:xfrm>
        </p:spPr>
        <p:txBody>
          <a:bodyPr/>
          <a:lstStyle/>
          <a:p>
            <a:pPr algn="ctr"/>
            <a:r>
              <a:rPr lang="en-IN" dirty="0"/>
              <a:t>Ensemble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p:txBody>
          <a:bodyPr>
            <a:normAutofit/>
          </a:bodyPr>
          <a:lstStyle/>
          <a:p>
            <a:pPr algn="just"/>
            <a:r>
              <a:rPr lang="en-US" sz="2000" b="1" dirty="0">
                <a:solidFill>
                  <a:schemeClr val="bg1"/>
                </a:solidFill>
              </a:rPr>
              <a:t>Model Diversity:</a:t>
            </a:r>
            <a:r>
              <a:rPr lang="en-US" sz="2000" dirty="0">
                <a:solidFill>
                  <a:schemeClr val="bg1"/>
                </a:solidFill>
              </a:rPr>
              <a:t> Ensemble learning exploits the diversity of models trained on different deep learning architectures, such as InceptionV3 and VGG16. Each model may have strengths and weaknesses in capturing different features or patterns in the input data. By combining predictions from diverse models, the ensemble system mitigates individual model biases and errors, resulting in more robust predictions.</a:t>
            </a:r>
          </a:p>
          <a:p>
            <a:pPr algn="just"/>
            <a:r>
              <a:rPr lang="en-US" sz="2000" b="1" dirty="0">
                <a:solidFill>
                  <a:schemeClr val="bg1"/>
                </a:solidFill>
              </a:rPr>
              <a:t>Ensemble Fusion Techniques:</a:t>
            </a:r>
            <a:r>
              <a:rPr lang="en-US" sz="2000" dirty="0">
                <a:solidFill>
                  <a:schemeClr val="bg1"/>
                </a:solidFill>
              </a:rPr>
              <a:t> Various ensemble fusion techniques are employed to combine predictions from individual models. These techniques may include simple averaging or weighted voting, where each model's prediction is assigned a weight based on its performance on a validation set. </a:t>
            </a:r>
          </a:p>
          <a:p>
            <a:endParaRPr lang="en-IN" sz="2000" dirty="0">
              <a:solidFill>
                <a:schemeClr val="bg1"/>
              </a:solidFill>
            </a:endParaRPr>
          </a:p>
        </p:txBody>
      </p:sp>
    </p:spTree>
    <p:extLst>
      <p:ext uri="{BB962C8B-B14F-4D97-AF65-F5344CB8AC3E}">
        <p14:creationId xmlns:p14="http://schemas.microsoft.com/office/powerpoint/2010/main" val="1441824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p:txBody>
          <a:bodyPr/>
          <a:lstStyle/>
          <a:p>
            <a:pPr algn="ctr"/>
            <a:r>
              <a:rPr lang="en-IN" dirty="0"/>
              <a:t>Ensemble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p:txBody>
          <a:bodyPr>
            <a:normAutofit/>
          </a:bodyPr>
          <a:lstStyle/>
          <a:p>
            <a:pPr algn="just"/>
            <a:r>
              <a:rPr lang="en-US" sz="2000" b="1" dirty="0">
                <a:solidFill>
                  <a:schemeClr val="bg1"/>
                </a:solidFill>
              </a:rPr>
              <a:t>Decision-Level Fusion:</a:t>
            </a:r>
            <a:r>
              <a:rPr lang="en-US" sz="2000" dirty="0">
                <a:solidFill>
                  <a:schemeClr val="bg1"/>
                </a:solidFill>
              </a:rPr>
              <a:t> Ensemble learning facilitates decision-level fusion, where the final prediction is made based on the collective decisions of the individual models. For example, if a majority of models predict a certain disease class for a given image, the ensemble system will assign that class label as the final prediction. </a:t>
            </a:r>
          </a:p>
          <a:p>
            <a:pPr algn="just"/>
            <a:r>
              <a:rPr lang="en-US" sz="2000" dirty="0">
                <a:solidFill>
                  <a:schemeClr val="bg1"/>
                </a:solidFill>
              </a:rPr>
              <a:t>Overall, ensemble learning serves as a powerful tool for aggregating information from multiple sources and models, thereby enhancing the performance of the plant disease detection system. By leveraging the complementary strengths of different modalities and models, the ensemble system achieves higher accuracy and reliability in identifying plant diseases, ultimately contributing to improved agricultural sustainability and crop yield.</a:t>
            </a:r>
            <a:endParaRPr lang="en-IN" sz="2000" dirty="0">
              <a:solidFill>
                <a:schemeClr val="bg1"/>
              </a:solidFill>
            </a:endParaRPr>
          </a:p>
        </p:txBody>
      </p:sp>
    </p:spTree>
    <p:extLst>
      <p:ext uri="{BB962C8B-B14F-4D97-AF65-F5344CB8AC3E}">
        <p14:creationId xmlns:p14="http://schemas.microsoft.com/office/powerpoint/2010/main" val="171932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a:xfrm>
            <a:off x="677334" y="1138518"/>
            <a:ext cx="8596668" cy="791882"/>
          </a:xfrm>
        </p:spPr>
        <p:txBody>
          <a:bodyPr/>
          <a:lstStyle/>
          <a:p>
            <a:pPr algn="ctr"/>
            <a:r>
              <a:rPr lang="en-IN" dirty="0"/>
              <a:t>Transfer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p:txBody>
          <a:bodyPr>
            <a:normAutofit lnSpcReduction="10000"/>
          </a:bodyPr>
          <a:lstStyle/>
          <a:p>
            <a:pPr algn="just"/>
            <a:r>
              <a:rPr lang="en-US" b="1" dirty="0">
                <a:solidFill>
                  <a:schemeClr val="bg1"/>
                </a:solidFill>
              </a:rPr>
              <a:t>Utilizing Pre-trained Models:</a:t>
            </a:r>
            <a:endParaRPr lang="en-US" dirty="0">
              <a:solidFill>
                <a:schemeClr val="bg1"/>
              </a:solidFill>
            </a:endParaRPr>
          </a:p>
          <a:p>
            <a:pPr lvl="1" algn="just"/>
            <a:r>
              <a:rPr lang="en-US" dirty="0">
                <a:solidFill>
                  <a:schemeClr val="bg1"/>
                </a:solidFill>
              </a:rPr>
              <a:t>Transfer learning allows you to leverage pre-trained deep learning models that have been trained on large-scale datasets, such as ImageNet.</a:t>
            </a:r>
          </a:p>
          <a:p>
            <a:pPr lvl="1" algn="just"/>
            <a:r>
              <a:rPr lang="en-US" dirty="0">
                <a:solidFill>
                  <a:schemeClr val="bg1"/>
                </a:solidFill>
              </a:rPr>
              <a:t>Instead of training a deep neural network from scratch, which requires a large amount of labeled data and computational resources, you can start with a pre-trained model that has already learned generic features from a diverse set of images.</a:t>
            </a:r>
          </a:p>
          <a:p>
            <a:pPr algn="just"/>
            <a:r>
              <a:rPr lang="en-US" b="1" dirty="0">
                <a:solidFill>
                  <a:schemeClr val="bg1"/>
                </a:solidFill>
              </a:rPr>
              <a:t>Feature Extraction:</a:t>
            </a:r>
            <a:endParaRPr lang="en-US" dirty="0">
              <a:solidFill>
                <a:schemeClr val="bg1"/>
              </a:solidFill>
            </a:endParaRPr>
          </a:p>
          <a:p>
            <a:pPr lvl="1" algn="just"/>
            <a:r>
              <a:rPr lang="en-US" dirty="0">
                <a:solidFill>
                  <a:schemeClr val="bg1"/>
                </a:solidFill>
              </a:rPr>
              <a:t>Pre-trained models serve as powerful feature extractors. They have learned to detect low-level features like edges, textures, and shapes in images, which are often useful for various computer vision tasks.</a:t>
            </a:r>
          </a:p>
          <a:p>
            <a:pPr lvl="1" algn="just"/>
            <a:r>
              <a:rPr lang="en-US" dirty="0">
                <a:solidFill>
                  <a:schemeClr val="bg1"/>
                </a:solidFill>
              </a:rPr>
              <a:t>By fine-tuning these pre-trained models on your specific dataset of plant images, you can adapt the learned features to the task of plant disease detection without starting from scratch.</a:t>
            </a:r>
          </a:p>
          <a:p>
            <a:endParaRPr lang="en-IN" sz="2000" dirty="0">
              <a:solidFill>
                <a:schemeClr val="bg1"/>
              </a:solidFill>
            </a:endParaRPr>
          </a:p>
        </p:txBody>
      </p:sp>
    </p:spTree>
    <p:extLst>
      <p:ext uri="{BB962C8B-B14F-4D97-AF65-F5344CB8AC3E}">
        <p14:creationId xmlns:p14="http://schemas.microsoft.com/office/powerpoint/2010/main" val="898570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a:xfrm>
            <a:off x="677334" y="1138518"/>
            <a:ext cx="8596668" cy="791882"/>
          </a:xfrm>
        </p:spPr>
        <p:txBody>
          <a:bodyPr/>
          <a:lstStyle/>
          <a:p>
            <a:pPr algn="ctr"/>
            <a:r>
              <a:rPr lang="en-IN" dirty="0"/>
              <a:t>Transfer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a:xfrm>
            <a:off x="677334" y="2160589"/>
            <a:ext cx="8596668" cy="4007129"/>
          </a:xfrm>
        </p:spPr>
        <p:txBody>
          <a:bodyPr>
            <a:normAutofit lnSpcReduction="10000"/>
          </a:bodyPr>
          <a:lstStyle/>
          <a:p>
            <a:pPr algn="just"/>
            <a:r>
              <a:rPr lang="en-US" b="1" dirty="0">
                <a:solidFill>
                  <a:schemeClr val="bg1"/>
                </a:solidFill>
              </a:rPr>
              <a:t>Addressing Data Scarcity:</a:t>
            </a:r>
            <a:endParaRPr lang="en-US" dirty="0">
              <a:solidFill>
                <a:schemeClr val="bg1"/>
              </a:solidFill>
            </a:endParaRPr>
          </a:p>
          <a:p>
            <a:pPr lvl="1" algn="just"/>
            <a:r>
              <a:rPr lang="en-US" dirty="0">
                <a:solidFill>
                  <a:schemeClr val="bg1"/>
                </a:solidFill>
              </a:rPr>
              <a:t>One of the main challenges in machine learning, especially in domains like plant disease detection, is the scarcity of labeled data.</a:t>
            </a:r>
          </a:p>
          <a:p>
            <a:pPr lvl="1" algn="just"/>
            <a:r>
              <a:rPr lang="en-US" dirty="0">
                <a:solidFill>
                  <a:schemeClr val="bg1"/>
                </a:solidFill>
              </a:rPr>
              <a:t>Transfer learning allows you to overcome this challenge by transferring knowledge from a large dataset (e.g., ImageNet) to your smaller dataset of plant images. This helps improve model generalization and performance, even with limited labeled data.</a:t>
            </a:r>
          </a:p>
          <a:p>
            <a:pPr algn="just"/>
            <a:r>
              <a:rPr lang="en-US" b="1" dirty="0">
                <a:solidFill>
                  <a:schemeClr val="bg1"/>
                </a:solidFill>
              </a:rPr>
              <a:t>Reducing Training Time and Resource Requirements:</a:t>
            </a:r>
            <a:endParaRPr lang="en-US" dirty="0">
              <a:solidFill>
                <a:schemeClr val="bg1"/>
              </a:solidFill>
            </a:endParaRPr>
          </a:p>
          <a:p>
            <a:pPr lvl="1" algn="just"/>
            <a:r>
              <a:rPr lang="en-US" dirty="0">
                <a:solidFill>
                  <a:schemeClr val="bg1"/>
                </a:solidFill>
              </a:rPr>
              <a:t>Training deep learning models from scratch can be computationally expensive and time-consuming, requiring powerful GPUs and significant training time.</a:t>
            </a:r>
          </a:p>
          <a:p>
            <a:pPr lvl="1" algn="just"/>
            <a:r>
              <a:rPr lang="en-US" dirty="0">
                <a:solidFill>
                  <a:schemeClr val="bg1"/>
                </a:solidFill>
              </a:rPr>
              <a:t>Transfer learning reduces the training time and resource requirements by initializing the model with pre-learned weights and fine-tuning only the top layers of the network on your specific dataset. This process requires fewer training epochs and less computational power compared to training from scratch.</a:t>
            </a:r>
          </a:p>
          <a:p>
            <a:endParaRPr lang="en-IN" sz="2000" dirty="0">
              <a:solidFill>
                <a:schemeClr val="bg1"/>
              </a:solidFill>
            </a:endParaRPr>
          </a:p>
        </p:txBody>
      </p:sp>
    </p:spTree>
    <p:extLst>
      <p:ext uri="{BB962C8B-B14F-4D97-AF65-F5344CB8AC3E}">
        <p14:creationId xmlns:p14="http://schemas.microsoft.com/office/powerpoint/2010/main" val="303121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07E3-7A16-43A4-9859-1D4EEB79D25C}"/>
              </a:ext>
            </a:extLst>
          </p:cNvPr>
          <p:cNvSpPr>
            <a:spLocks noGrp="1"/>
          </p:cNvSpPr>
          <p:nvPr>
            <p:ph type="title"/>
          </p:nvPr>
        </p:nvSpPr>
        <p:spPr>
          <a:xfrm>
            <a:off x="677334" y="1138518"/>
            <a:ext cx="8596668" cy="791882"/>
          </a:xfrm>
        </p:spPr>
        <p:txBody>
          <a:bodyPr/>
          <a:lstStyle/>
          <a:p>
            <a:pPr algn="ctr"/>
            <a:r>
              <a:rPr lang="en-IN" dirty="0"/>
              <a:t>Transfer Learning</a:t>
            </a:r>
          </a:p>
        </p:txBody>
      </p:sp>
      <p:sp>
        <p:nvSpPr>
          <p:cNvPr id="3" name="Content Placeholder 2">
            <a:extLst>
              <a:ext uri="{FF2B5EF4-FFF2-40B4-BE49-F238E27FC236}">
                <a16:creationId xmlns:a16="http://schemas.microsoft.com/office/drawing/2014/main" id="{7EF48628-33AB-442B-B533-BB331AFFA49F}"/>
              </a:ext>
            </a:extLst>
          </p:cNvPr>
          <p:cNvSpPr>
            <a:spLocks noGrp="1"/>
          </p:cNvSpPr>
          <p:nvPr>
            <p:ph idx="1"/>
          </p:nvPr>
        </p:nvSpPr>
        <p:spPr>
          <a:xfrm>
            <a:off x="677334" y="2160589"/>
            <a:ext cx="8596668" cy="4007129"/>
          </a:xfrm>
        </p:spPr>
        <p:txBody>
          <a:bodyPr>
            <a:normAutofit/>
          </a:bodyPr>
          <a:lstStyle/>
          <a:p>
            <a:pPr algn="just"/>
            <a:r>
              <a:rPr lang="en-US" b="1" dirty="0">
                <a:solidFill>
                  <a:schemeClr val="bg1"/>
                </a:solidFill>
              </a:rPr>
              <a:t>Improving Performance:</a:t>
            </a:r>
            <a:endParaRPr lang="en-US" dirty="0">
              <a:solidFill>
                <a:schemeClr val="bg1"/>
              </a:solidFill>
            </a:endParaRPr>
          </a:p>
          <a:p>
            <a:pPr lvl="1" algn="just"/>
            <a:r>
              <a:rPr lang="en-US" sz="1800" dirty="0">
                <a:solidFill>
                  <a:schemeClr val="bg1"/>
                </a:solidFill>
              </a:rPr>
              <a:t>By leveraging the knowledge encoded in pre-trained models and fine-tuning them on your dataset, transfer learning often leads to better performance compared to training from scratch, especially when the pre-trained model is well-suited to the task at hand.</a:t>
            </a:r>
          </a:p>
          <a:p>
            <a:pPr lvl="1" algn="just"/>
            <a:r>
              <a:rPr lang="en-US" sz="1800" dirty="0">
                <a:solidFill>
                  <a:schemeClr val="bg1"/>
                </a:solidFill>
              </a:rPr>
              <a:t>The pre-trained models have already learned to extract relevant features from images, which can significantly boost the performance of your plant disease detection models.</a:t>
            </a:r>
          </a:p>
          <a:p>
            <a:pPr algn="just"/>
            <a:r>
              <a:rPr lang="en-US" dirty="0">
                <a:solidFill>
                  <a:schemeClr val="bg1"/>
                </a:solidFill>
              </a:rPr>
              <a:t>Overall, transfer learning has likely provided a powerful and efficient way to build accurate plant disease detection models, enabling you to achieve high accuracy even with limited labeled data and computational resources</a:t>
            </a:r>
          </a:p>
          <a:p>
            <a:endParaRPr lang="en-IN" sz="2000" dirty="0">
              <a:solidFill>
                <a:schemeClr val="bg1"/>
              </a:solidFill>
            </a:endParaRPr>
          </a:p>
        </p:txBody>
      </p:sp>
    </p:spTree>
    <p:extLst>
      <p:ext uri="{BB962C8B-B14F-4D97-AF65-F5344CB8AC3E}">
        <p14:creationId xmlns:p14="http://schemas.microsoft.com/office/powerpoint/2010/main" val="129572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7EF8C-8981-486A-8DE6-8C02096BC0C0}"/>
              </a:ext>
            </a:extLst>
          </p:cNvPr>
          <p:cNvSpPr>
            <a:spLocks noGrp="1"/>
          </p:cNvSpPr>
          <p:nvPr>
            <p:ph type="title"/>
          </p:nvPr>
        </p:nvSpPr>
        <p:spPr>
          <a:xfrm>
            <a:off x="677334" y="1090862"/>
            <a:ext cx="8596668" cy="839537"/>
          </a:xfrm>
        </p:spPr>
        <p:txBody>
          <a:bodyPr/>
          <a:lstStyle/>
          <a:p>
            <a:pPr algn="ctr"/>
            <a:r>
              <a:rPr lang="en-IN" dirty="0"/>
              <a:t>Activation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7943F-4F94-4CB1-AF6A-F3417C48AFFB}"/>
                  </a:ext>
                </a:extLst>
              </p:cNvPr>
              <p:cNvSpPr>
                <a:spLocks noGrp="1"/>
              </p:cNvSpPr>
              <p:nvPr>
                <p:ph idx="1"/>
              </p:nvPr>
            </p:nvSpPr>
            <p:spPr/>
            <p:txBody>
              <a:bodyPr>
                <a:noAutofit/>
              </a:bodyPr>
              <a:lstStyle/>
              <a:p>
                <a:pPr algn="just"/>
                <a:r>
                  <a:rPr lang="en-US" sz="2000" b="1" dirty="0">
                    <a:solidFill>
                      <a:schemeClr val="bg1"/>
                    </a:solidFill>
                  </a:rPr>
                  <a:t>Softmax:</a:t>
                </a:r>
                <a:endParaRPr lang="en-US" sz="2000" dirty="0">
                  <a:solidFill>
                    <a:schemeClr val="bg1"/>
                  </a:solidFill>
                </a:endParaRPr>
              </a:p>
              <a:p>
                <a:pPr algn="just"/>
                <a:r>
                  <a:rPr lang="en-US" sz="2000" dirty="0">
                    <a:solidFill>
                      <a:schemeClr val="bg1"/>
                    </a:solidFill>
                  </a:rPr>
                  <a:t>The Softmax activation function is used in the final classification layer and is defined as:</a:t>
                </a:r>
              </a:p>
              <a:p>
                <a:pPr marL="0" indent="0" algn="just">
                  <a:buNone/>
                </a:pPr>
                <a:r>
                  <a:rPr lang="en-IN" sz="2000" dirty="0">
                    <a:solidFill>
                      <a:schemeClr val="bg1"/>
                    </a:solidFill>
                  </a:rPr>
                  <a:t>                                        </a:t>
                </a:r>
                <a14:m>
                  <m:oMath xmlns:m="http://schemas.openxmlformats.org/officeDocument/2006/math">
                    <m:r>
                      <a:rPr lang="en-IN" sz="2000" i="1" smtClean="0">
                        <a:solidFill>
                          <a:schemeClr val="bg1"/>
                        </a:solidFill>
                        <a:latin typeface="Cambria Math" panose="02040503050406030204" pitchFamily="18" charset="0"/>
                      </a:rPr>
                      <m:t>𝑓</m:t>
                    </m:r>
                    <m:d>
                      <m:dPr>
                        <m:ctrlPr>
                          <a:rPr lang="en-IN" sz="2000" i="1" smtClean="0">
                            <a:solidFill>
                              <a:schemeClr val="bg1"/>
                            </a:solidFill>
                            <a:latin typeface="Cambria Math" panose="02040503050406030204" pitchFamily="18" charset="0"/>
                          </a:rPr>
                        </m:ctrlPr>
                      </m:dPr>
                      <m:e>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𝑥</m:t>
                            </m:r>
                          </m:e>
                          <m:sub>
                            <m:r>
                              <a:rPr lang="en-IN" sz="2000" i="1" smtClean="0">
                                <a:solidFill>
                                  <a:schemeClr val="bg1"/>
                                </a:solidFill>
                                <a:latin typeface="Cambria Math" panose="02040503050406030204" pitchFamily="18" charset="0"/>
                              </a:rPr>
                              <m:t>𝑖</m:t>
                            </m:r>
                          </m:sub>
                        </m:sSub>
                      </m:e>
                    </m:d>
                    <m:r>
                      <a:rPr lang="en-IN" sz="2000" i="1" smtClean="0">
                        <a:solidFill>
                          <a:schemeClr val="bg1"/>
                        </a:solidFill>
                        <a:latin typeface="Cambria Math" panose="02040503050406030204" pitchFamily="18" charset="0"/>
                      </a:rPr>
                      <m:t>=</m:t>
                    </m:r>
                    <m:f>
                      <m:fPr>
                        <m:ctrlPr>
                          <a:rPr lang="en-IN" sz="2000" i="1" smtClean="0">
                            <a:solidFill>
                              <a:schemeClr val="bg1"/>
                            </a:solidFill>
                            <a:latin typeface="Cambria Math" panose="02040503050406030204" pitchFamily="18" charset="0"/>
                          </a:rPr>
                        </m:ctrlPr>
                      </m:fPr>
                      <m:num>
                        <m:sSup>
                          <m:sSupPr>
                            <m:ctrlPr>
                              <a:rPr lang="en-IN" sz="2000" i="1" smtClean="0">
                                <a:solidFill>
                                  <a:schemeClr val="bg1"/>
                                </a:solidFill>
                                <a:latin typeface="Cambria Math" panose="02040503050406030204" pitchFamily="18" charset="0"/>
                              </a:rPr>
                            </m:ctrlPr>
                          </m:sSupPr>
                          <m:e>
                            <m:r>
                              <a:rPr lang="en-IN" sz="2000" i="1" smtClean="0">
                                <a:solidFill>
                                  <a:schemeClr val="bg1"/>
                                </a:solidFill>
                                <a:latin typeface="Cambria Math" panose="02040503050406030204" pitchFamily="18" charset="0"/>
                              </a:rPr>
                              <m:t>ⅇ</m:t>
                            </m:r>
                          </m:e>
                          <m:sup>
                            <m:sSub>
                              <m:sSubPr>
                                <m:ctrlPr>
                                  <a:rPr lang="en-IN" sz="2000" i="1" smtClean="0">
                                    <a:solidFill>
                                      <a:schemeClr val="bg1"/>
                                    </a:solidFill>
                                    <a:latin typeface="Cambria Math" panose="02040503050406030204" pitchFamily="18" charset="0"/>
                                  </a:rPr>
                                </m:ctrlPr>
                              </m:sSubPr>
                              <m:e>
                                <m:r>
                                  <a:rPr lang="en-IN" sz="2000" i="1" smtClean="0">
                                    <a:solidFill>
                                      <a:schemeClr val="bg1"/>
                                    </a:solidFill>
                                    <a:latin typeface="Cambria Math" panose="02040503050406030204" pitchFamily="18" charset="0"/>
                                  </a:rPr>
                                  <m:t>𝑥</m:t>
                                </m:r>
                              </m:e>
                              <m:sub>
                                <m:r>
                                  <a:rPr lang="en-IN" sz="2000" i="1" smtClean="0">
                                    <a:solidFill>
                                      <a:schemeClr val="bg1"/>
                                    </a:solidFill>
                                    <a:latin typeface="Cambria Math" panose="02040503050406030204" pitchFamily="18" charset="0"/>
                                  </a:rPr>
                                  <m:t>𝑖</m:t>
                                </m:r>
                              </m:sub>
                            </m:sSub>
                          </m:sup>
                        </m:sSup>
                      </m:num>
                      <m:den>
                        <m:nary>
                          <m:naryPr>
                            <m:chr m:val="∑"/>
                            <m:limLoc m:val="undOvr"/>
                            <m:grow m:val="on"/>
                            <m:ctrlPr>
                              <a:rPr lang="en-IN" sz="2000" i="1" smtClean="0">
                                <a:solidFill>
                                  <a:schemeClr val="bg1"/>
                                </a:solidFill>
                                <a:latin typeface="Cambria Math" panose="02040503050406030204" pitchFamily="18" charset="0"/>
                              </a:rPr>
                            </m:ctrlPr>
                          </m:naryPr>
                          <m:sub>
                            <m:r>
                              <a:rPr lang="en-IN" sz="2000" i="1" smtClean="0">
                                <a:solidFill>
                                  <a:schemeClr val="bg1"/>
                                </a:solidFill>
                                <a:latin typeface="Cambria Math" panose="02040503050406030204" pitchFamily="18" charset="0"/>
                              </a:rPr>
                              <m:t>𝑗</m:t>
                            </m:r>
                            <m:r>
                              <a:rPr lang="en-IN" sz="2000" i="1" smtClean="0">
                                <a:solidFill>
                                  <a:schemeClr val="bg1"/>
                                </a:solidFill>
                                <a:latin typeface="Cambria Math" panose="02040503050406030204" pitchFamily="18" charset="0"/>
                              </a:rPr>
                              <m:t>=1</m:t>
                            </m:r>
                          </m:sub>
                          <m:sup>
                            <m:r>
                              <a:rPr lang="en-IN" sz="2000" i="1" smtClean="0">
                                <a:solidFill>
                                  <a:schemeClr val="bg1"/>
                                </a:solidFill>
                                <a:latin typeface="Cambria Math" panose="02040503050406030204" pitchFamily="18" charset="0"/>
                              </a:rPr>
                              <m:t>𝑁</m:t>
                            </m:r>
                          </m:sup>
                          <m:e>
                            <m:sSup>
                              <m:sSupPr>
                                <m:ctrlPr>
                                  <a:rPr lang="en-IN" sz="2000" i="1" smtClean="0">
                                    <a:solidFill>
                                      <a:schemeClr val="bg1"/>
                                    </a:solidFill>
                                    <a:latin typeface="Cambria Math" panose="02040503050406030204" pitchFamily="18" charset="0"/>
                                  </a:rPr>
                                </m:ctrlPr>
                              </m:sSupPr>
                              <m:e>
                                <m:r>
                                  <a:rPr lang="en-IN" sz="2000" i="1" smtClean="0">
                                    <a:solidFill>
                                      <a:schemeClr val="bg1"/>
                                    </a:solidFill>
                                    <a:latin typeface="Cambria Math" panose="02040503050406030204" pitchFamily="18" charset="0"/>
                                  </a:rPr>
                                  <m:t>ⅇ</m:t>
                                </m:r>
                              </m:e>
                              <m:sup>
                                <m:r>
                                  <a:rPr lang="en-IN" sz="2000" i="1" smtClean="0">
                                    <a:solidFill>
                                      <a:schemeClr val="bg1"/>
                                    </a:solidFill>
                                    <a:latin typeface="Cambria Math" panose="02040503050406030204" pitchFamily="18" charset="0"/>
                                  </a:rPr>
                                  <m:t>𝑥</m:t>
                                </m:r>
                              </m:sup>
                            </m:sSup>
                            <m:r>
                              <a:rPr lang="en-IN" sz="2000" i="1" smtClean="0">
                                <a:solidFill>
                                  <a:schemeClr val="bg1"/>
                                </a:solidFill>
                                <a:latin typeface="Cambria Math" panose="02040503050406030204" pitchFamily="18" charset="0"/>
                              </a:rPr>
                              <m:t>𝑗</m:t>
                            </m:r>
                          </m:e>
                        </m:nary>
                      </m:den>
                    </m:f>
                  </m:oMath>
                </a14:m>
                <a:endParaRPr lang="en-IN" sz="2000" dirty="0">
                  <a:solidFill>
                    <a:schemeClr val="bg1"/>
                  </a:solidFill>
                </a:endParaRPr>
              </a:p>
              <a:p>
                <a:pPr algn="just"/>
                <a:r>
                  <a:rPr lang="en-US" sz="2000" dirty="0">
                    <a:solidFill>
                      <a:schemeClr val="bg1"/>
                    </a:solidFill>
                  </a:rPr>
                  <a:t>It converts the raw output scores of the network into probability distributions across multiple classes.</a:t>
                </a:r>
              </a:p>
              <a:p>
                <a:pPr algn="just"/>
                <a:r>
                  <a:rPr lang="en-US" sz="2000" dirty="0">
                    <a:solidFill>
                      <a:schemeClr val="bg1"/>
                    </a:solidFill>
                  </a:rPr>
                  <a:t>Each output value represents the probability of the input belonging to the corresponding class.</a:t>
                </a:r>
              </a:p>
              <a:p>
                <a:pPr algn="just"/>
                <a:r>
                  <a:rPr lang="en-US" sz="2000" dirty="0">
                    <a:solidFill>
                      <a:schemeClr val="bg1"/>
                    </a:solidFill>
                  </a:rPr>
                  <a:t>The Softmax function ensures that the output probabilities sum up to one, making it suitable for multi-class classification tasks.</a:t>
                </a:r>
              </a:p>
              <a:p>
                <a:endParaRPr lang="en-US" sz="2000" dirty="0">
                  <a:solidFill>
                    <a:schemeClr val="bg1"/>
                  </a:solidFill>
                </a:endParaRPr>
              </a:p>
              <a:p>
                <a:endParaRPr lang="en-IN" sz="2000" dirty="0">
                  <a:solidFill>
                    <a:schemeClr val="bg1"/>
                  </a:solidFill>
                </a:endParaRPr>
              </a:p>
            </p:txBody>
          </p:sp>
        </mc:Choice>
        <mc:Fallback xmlns="">
          <p:sp>
            <p:nvSpPr>
              <p:cNvPr id="3" name="Content Placeholder 2">
                <a:extLst>
                  <a:ext uri="{FF2B5EF4-FFF2-40B4-BE49-F238E27FC236}">
                    <a16:creationId xmlns:a16="http://schemas.microsoft.com/office/drawing/2014/main" id="{00C7943F-4F94-4CB1-AF6A-F3417C48AFFB}"/>
                  </a:ext>
                </a:extLst>
              </p:cNvPr>
              <p:cNvSpPr>
                <a:spLocks noGrp="1" noRot="1" noChangeAspect="1" noMove="1" noResize="1" noEditPoints="1" noAdjustHandles="1" noChangeArrowheads="1" noChangeShapeType="1" noTextEdit="1"/>
              </p:cNvSpPr>
              <p:nvPr>
                <p:ph idx="1"/>
              </p:nvPr>
            </p:nvSpPr>
            <p:spPr>
              <a:blipFill>
                <a:blip r:embed="rId2"/>
                <a:stretch>
                  <a:fillRect l="-284" t="-942" r="-780" b="-6593"/>
                </a:stretch>
              </a:blipFill>
            </p:spPr>
            <p:txBody>
              <a:bodyPr/>
              <a:lstStyle/>
              <a:p>
                <a:r>
                  <a:rPr lang="en-IN">
                    <a:noFill/>
                  </a:rPr>
                  <a:t> </a:t>
                </a:r>
              </a:p>
            </p:txBody>
          </p:sp>
        </mc:Fallback>
      </mc:AlternateContent>
    </p:spTree>
    <p:extLst>
      <p:ext uri="{BB962C8B-B14F-4D97-AF65-F5344CB8AC3E}">
        <p14:creationId xmlns:p14="http://schemas.microsoft.com/office/powerpoint/2010/main" val="81143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E920-06DB-47B1-B9DE-E2F39181A6C0}"/>
              </a:ext>
            </a:extLst>
          </p:cNvPr>
          <p:cNvSpPr>
            <a:spLocks noGrp="1"/>
          </p:cNvSpPr>
          <p:nvPr>
            <p:ph type="title"/>
          </p:nvPr>
        </p:nvSpPr>
        <p:spPr>
          <a:xfrm>
            <a:off x="677334" y="1165412"/>
            <a:ext cx="8596668" cy="764988"/>
          </a:xfrm>
        </p:spPr>
        <p:txBody>
          <a:bodyPr/>
          <a:lstStyle/>
          <a:p>
            <a:pPr algn="ctr"/>
            <a:r>
              <a:rPr lang="en-US" dirty="0"/>
              <a:t>Flow Of Presentation</a:t>
            </a:r>
            <a:endParaRPr lang="en-IN" dirty="0"/>
          </a:p>
        </p:txBody>
      </p:sp>
      <p:sp>
        <p:nvSpPr>
          <p:cNvPr id="3" name="Content Placeholder 2">
            <a:extLst>
              <a:ext uri="{FF2B5EF4-FFF2-40B4-BE49-F238E27FC236}">
                <a16:creationId xmlns:a16="http://schemas.microsoft.com/office/drawing/2014/main" id="{EB3F8BE0-4944-4F6E-A590-790264A97644}"/>
              </a:ext>
            </a:extLst>
          </p:cNvPr>
          <p:cNvSpPr>
            <a:spLocks noGrp="1"/>
          </p:cNvSpPr>
          <p:nvPr>
            <p:ph idx="1"/>
          </p:nvPr>
        </p:nvSpPr>
        <p:spPr>
          <a:xfrm>
            <a:off x="677334" y="2160589"/>
            <a:ext cx="8699748" cy="4195387"/>
          </a:xfrm>
        </p:spPr>
        <p:txBody>
          <a:bodyPr>
            <a:normAutofit lnSpcReduction="10000"/>
          </a:bodyPr>
          <a:lstStyle/>
          <a:p>
            <a:pPr algn="just"/>
            <a:r>
              <a:rPr lang="en-US" dirty="0">
                <a:solidFill>
                  <a:schemeClr val="bg1"/>
                </a:solidFill>
              </a:rPr>
              <a:t>Abstract</a:t>
            </a:r>
          </a:p>
          <a:p>
            <a:pPr algn="just"/>
            <a:r>
              <a:rPr lang="en-US" dirty="0">
                <a:solidFill>
                  <a:schemeClr val="bg1"/>
                </a:solidFill>
              </a:rPr>
              <a:t>Introduction</a:t>
            </a:r>
          </a:p>
          <a:p>
            <a:pPr algn="just"/>
            <a:r>
              <a:rPr lang="en-US" dirty="0">
                <a:solidFill>
                  <a:schemeClr val="bg1"/>
                </a:solidFill>
                <a:latin typeface="+mj-lt"/>
                <a:cs typeface="Times New Roman" panose="02020603050405020304" pitchFamily="18" charset="0"/>
              </a:rPr>
              <a:t>Literature Review</a:t>
            </a:r>
          </a:p>
          <a:p>
            <a:pPr algn="just"/>
            <a:r>
              <a:rPr lang="en-US" dirty="0">
                <a:solidFill>
                  <a:schemeClr val="bg1"/>
                </a:solidFill>
              </a:rPr>
              <a:t>Problem Statement</a:t>
            </a:r>
          </a:p>
          <a:p>
            <a:pPr algn="just"/>
            <a:r>
              <a:rPr lang="en-US" dirty="0">
                <a:solidFill>
                  <a:schemeClr val="bg1"/>
                </a:solidFill>
              </a:rPr>
              <a:t>Objectives</a:t>
            </a:r>
          </a:p>
          <a:p>
            <a:pPr algn="just"/>
            <a:r>
              <a:rPr lang="en-US" dirty="0">
                <a:solidFill>
                  <a:schemeClr val="bg1"/>
                </a:solidFill>
              </a:rPr>
              <a:t>Proposed Methodology</a:t>
            </a:r>
          </a:p>
          <a:p>
            <a:pPr algn="just"/>
            <a:r>
              <a:rPr lang="en-US" dirty="0">
                <a:solidFill>
                  <a:schemeClr val="bg1"/>
                </a:solidFill>
              </a:rPr>
              <a:t>Results of Single Modality</a:t>
            </a:r>
          </a:p>
          <a:p>
            <a:pPr algn="just"/>
            <a:r>
              <a:rPr lang="en-US" dirty="0">
                <a:solidFill>
                  <a:schemeClr val="bg1"/>
                </a:solidFill>
              </a:rPr>
              <a:t>Problems Faced</a:t>
            </a:r>
          </a:p>
          <a:p>
            <a:pPr algn="just"/>
            <a:r>
              <a:rPr lang="en-US" dirty="0">
                <a:solidFill>
                  <a:schemeClr val="bg1"/>
                </a:solidFill>
              </a:rPr>
              <a:t>Final Result</a:t>
            </a:r>
          </a:p>
          <a:p>
            <a:pPr algn="just"/>
            <a:r>
              <a:rPr lang="en-US" dirty="0">
                <a:solidFill>
                  <a:schemeClr val="bg1"/>
                </a:solidFill>
              </a:rPr>
              <a:t>References</a:t>
            </a:r>
          </a:p>
          <a:p>
            <a:pPr algn="just"/>
            <a:r>
              <a:rPr lang="en-US" dirty="0">
                <a:solidFill>
                  <a:schemeClr val="bg1"/>
                </a:solidFill>
              </a:rPr>
              <a:t>Future Scope</a:t>
            </a:r>
            <a:endParaRPr lang="en-IN" dirty="0">
              <a:solidFill>
                <a:schemeClr val="bg1"/>
              </a:solidFill>
            </a:endParaRPr>
          </a:p>
        </p:txBody>
      </p:sp>
    </p:spTree>
    <p:extLst>
      <p:ext uri="{BB962C8B-B14F-4D97-AF65-F5344CB8AC3E}">
        <p14:creationId xmlns:p14="http://schemas.microsoft.com/office/powerpoint/2010/main" val="405508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7EF8C-8981-486A-8DE6-8C02096BC0C0}"/>
              </a:ext>
            </a:extLst>
          </p:cNvPr>
          <p:cNvSpPr>
            <a:spLocks noGrp="1"/>
          </p:cNvSpPr>
          <p:nvPr>
            <p:ph type="title"/>
          </p:nvPr>
        </p:nvSpPr>
        <p:spPr>
          <a:xfrm>
            <a:off x="677334" y="1090862"/>
            <a:ext cx="8596668" cy="839537"/>
          </a:xfrm>
        </p:spPr>
        <p:txBody>
          <a:bodyPr/>
          <a:lstStyle/>
          <a:p>
            <a:pPr algn="ctr"/>
            <a:r>
              <a:rPr lang="en-IN" dirty="0"/>
              <a:t>Activation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7943F-4F94-4CB1-AF6A-F3417C48AFFB}"/>
                  </a:ext>
                </a:extLst>
              </p:cNvPr>
              <p:cNvSpPr>
                <a:spLocks noGrp="1"/>
              </p:cNvSpPr>
              <p:nvPr>
                <p:ph idx="1"/>
              </p:nvPr>
            </p:nvSpPr>
            <p:spPr/>
            <p:txBody>
              <a:bodyPr>
                <a:normAutofit/>
              </a:bodyPr>
              <a:lstStyle/>
              <a:p>
                <a:r>
                  <a:rPr lang="en-US" sz="2000" b="1" dirty="0">
                    <a:solidFill>
                      <a:schemeClr val="bg1"/>
                    </a:solidFill>
                  </a:rPr>
                  <a:t>ReLU (Rectified Linear Unit):</a:t>
                </a:r>
                <a:endParaRPr lang="en-US" sz="2000" dirty="0">
                  <a:solidFill>
                    <a:schemeClr val="bg1"/>
                  </a:solidFill>
                </a:endParaRPr>
              </a:p>
              <a:p>
                <a:r>
                  <a:rPr lang="en-US" sz="2000" dirty="0">
                    <a:solidFill>
                      <a:schemeClr val="bg1"/>
                    </a:solidFill>
                  </a:rPr>
                  <a:t>The ReLU activation function is defined as:</a:t>
                </a:r>
              </a:p>
              <a:p>
                <a:pPr marL="0" indent="0">
                  <a:buNone/>
                </a:pPr>
                <a:br>
                  <a:rPr lang="pt-BR" sz="2000" dirty="0">
                    <a:solidFill>
                      <a:schemeClr val="bg1"/>
                    </a:solidFill>
                  </a:rPr>
                </a:br>
                <a14:m>
                  <m:oMathPara xmlns:m="http://schemas.openxmlformats.org/officeDocument/2006/math">
                    <m:oMathParaPr>
                      <m:jc m:val="centerGroup"/>
                    </m:oMathParaPr>
                    <m:oMath xmlns:m="http://schemas.openxmlformats.org/officeDocument/2006/math">
                      <m:r>
                        <a:rPr lang="pt-BR" sz="2000" i="1" smtClean="0">
                          <a:solidFill>
                            <a:schemeClr val="bg1"/>
                          </a:solidFill>
                          <a:latin typeface="Cambria Math" panose="02040503050406030204" pitchFamily="18" charset="0"/>
                        </a:rPr>
                        <m:t>𝑓</m:t>
                      </m:r>
                      <m:d>
                        <m:dPr>
                          <m:ctrlPr>
                            <a:rPr lang="pt-BR" sz="2000" i="1" smtClean="0">
                              <a:solidFill>
                                <a:schemeClr val="bg1"/>
                              </a:solidFill>
                              <a:latin typeface="Cambria Math" panose="02040503050406030204" pitchFamily="18" charset="0"/>
                            </a:rPr>
                          </m:ctrlPr>
                        </m:dPr>
                        <m:e>
                          <m:r>
                            <a:rPr lang="pt-BR" sz="2000" i="1" smtClean="0">
                              <a:solidFill>
                                <a:schemeClr val="bg1"/>
                              </a:solidFill>
                              <a:latin typeface="Cambria Math" panose="02040503050406030204" pitchFamily="18" charset="0"/>
                            </a:rPr>
                            <m:t>𝑥</m:t>
                          </m:r>
                        </m:e>
                      </m:d>
                      <m:r>
                        <a:rPr lang="pt-BR" sz="2000" i="1" smtClean="0">
                          <a:solidFill>
                            <a:schemeClr val="bg1"/>
                          </a:solidFill>
                          <a:latin typeface="Cambria Math" panose="02040503050406030204" pitchFamily="18" charset="0"/>
                        </a:rPr>
                        <m:t>=</m:t>
                      </m:r>
                      <m:func>
                        <m:funcPr>
                          <m:ctrlPr>
                            <a:rPr lang="pt-BR" sz="2000" i="1" smtClean="0">
                              <a:solidFill>
                                <a:schemeClr val="bg1"/>
                              </a:solidFill>
                              <a:latin typeface="Cambria Math" panose="02040503050406030204" pitchFamily="18" charset="0"/>
                            </a:rPr>
                          </m:ctrlPr>
                        </m:funcPr>
                        <m:fName>
                          <m:r>
                            <m:rPr>
                              <m:sty m:val="p"/>
                            </m:rPr>
                            <a:rPr lang="pt-BR" sz="2000" i="1" smtClean="0">
                              <a:solidFill>
                                <a:schemeClr val="bg1"/>
                              </a:solidFill>
                              <a:latin typeface="Cambria Math" panose="02040503050406030204" pitchFamily="18" charset="0"/>
                            </a:rPr>
                            <m:t>max</m:t>
                          </m:r>
                        </m:fName>
                        <m:e>
                          <m:d>
                            <m:dPr>
                              <m:ctrlPr>
                                <a:rPr lang="pt-BR" sz="2000" i="1" smtClean="0">
                                  <a:solidFill>
                                    <a:schemeClr val="bg1"/>
                                  </a:solidFill>
                                  <a:latin typeface="Cambria Math" panose="02040503050406030204" pitchFamily="18" charset="0"/>
                                </a:rPr>
                              </m:ctrlPr>
                            </m:dPr>
                            <m:e>
                              <m:r>
                                <a:rPr lang="pt-BR" sz="2000" i="1" smtClean="0">
                                  <a:solidFill>
                                    <a:schemeClr val="bg1"/>
                                  </a:solidFill>
                                  <a:latin typeface="Cambria Math" panose="02040503050406030204" pitchFamily="18" charset="0"/>
                                </a:rPr>
                                <m:t>0,</m:t>
                              </m:r>
                              <m:r>
                                <a:rPr lang="pt-BR" sz="2000" i="1" smtClean="0">
                                  <a:solidFill>
                                    <a:schemeClr val="bg1"/>
                                  </a:solidFill>
                                  <a:latin typeface="Cambria Math" panose="02040503050406030204" pitchFamily="18" charset="0"/>
                                </a:rPr>
                                <m:t>𝑥</m:t>
                              </m:r>
                            </m:e>
                          </m:d>
                        </m:e>
                      </m:func>
                    </m:oMath>
                  </m:oMathPara>
                </a14:m>
                <a:endParaRPr lang="en-IN" sz="2000" dirty="0">
                  <a:solidFill>
                    <a:schemeClr val="bg1"/>
                  </a:solidFill>
                </a:endParaRPr>
              </a:p>
              <a:p>
                <a:pPr algn="just"/>
                <a:r>
                  <a:rPr lang="en-US" sz="2000" dirty="0">
                    <a:solidFill>
                      <a:schemeClr val="bg1"/>
                    </a:solidFill>
                  </a:rPr>
                  <a:t>It simply outputs the input value if it is positive, and zero otherwise.</a:t>
                </a:r>
              </a:p>
              <a:p>
                <a:pPr algn="just"/>
                <a:r>
                  <a:rPr lang="en-US" sz="2000" dirty="0">
                    <a:solidFill>
                      <a:schemeClr val="bg1"/>
                    </a:solidFill>
                  </a:rPr>
                  <a:t>The ReLU function helps introduce non-linearity into the network, allowing it to learn complex patterns and representations.</a:t>
                </a:r>
              </a:p>
              <a:p>
                <a:pPr algn="just"/>
                <a:r>
                  <a:rPr lang="en-US" sz="2000" dirty="0">
                    <a:solidFill>
                      <a:schemeClr val="bg1"/>
                    </a:solidFill>
                  </a:rPr>
                  <a:t>These activation functions are commonly used in deep learning models for their effectiveness in capturing complex patterns and generating meaningful output representations.</a:t>
                </a:r>
              </a:p>
              <a:p>
                <a:endParaRPr lang="en-IN" sz="2000" dirty="0">
                  <a:solidFill>
                    <a:schemeClr val="bg1"/>
                  </a:solidFill>
                </a:endParaRPr>
              </a:p>
            </p:txBody>
          </p:sp>
        </mc:Choice>
        <mc:Fallback xmlns="">
          <p:sp>
            <p:nvSpPr>
              <p:cNvPr id="3" name="Content Placeholder 2">
                <a:extLst>
                  <a:ext uri="{FF2B5EF4-FFF2-40B4-BE49-F238E27FC236}">
                    <a16:creationId xmlns:a16="http://schemas.microsoft.com/office/drawing/2014/main" id="{00C7943F-4F94-4CB1-AF6A-F3417C48AFFB}"/>
                  </a:ext>
                </a:extLst>
              </p:cNvPr>
              <p:cNvSpPr>
                <a:spLocks noGrp="1" noRot="1" noChangeAspect="1" noMove="1" noResize="1" noEditPoints="1" noAdjustHandles="1" noChangeArrowheads="1" noChangeShapeType="1" noTextEdit="1"/>
              </p:cNvSpPr>
              <p:nvPr>
                <p:ph idx="1"/>
              </p:nvPr>
            </p:nvSpPr>
            <p:spPr>
              <a:blipFill>
                <a:blip r:embed="rId2"/>
                <a:stretch>
                  <a:fillRect l="-284" t="-942" r="-780"/>
                </a:stretch>
              </a:blipFill>
            </p:spPr>
            <p:txBody>
              <a:bodyPr/>
              <a:lstStyle/>
              <a:p>
                <a:r>
                  <a:rPr lang="en-IN">
                    <a:noFill/>
                  </a:rPr>
                  <a:t> </a:t>
                </a:r>
              </a:p>
            </p:txBody>
          </p:sp>
        </mc:Fallback>
      </mc:AlternateContent>
    </p:spTree>
    <p:extLst>
      <p:ext uri="{BB962C8B-B14F-4D97-AF65-F5344CB8AC3E}">
        <p14:creationId xmlns:p14="http://schemas.microsoft.com/office/powerpoint/2010/main" val="348289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73C2-93D6-4741-A158-955D10F1CE12}"/>
              </a:ext>
            </a:extLst>
          </p:cNvPr>
          <p:cNvSpPr>
            <a:spLocks noGrp="1"/>
          </p:cNvSpPr>
          <p:nvPr>
            <p:ph type="title"/>
          </p:nvPr>
        </p:nvSpPr>
        <p:spPr>
          <a:xfrm>
            <a:off x="677334" y="1090862"/>
            <a:ext cx="8596668" cy="839537"/>
          </a:xfrm>
        </p:spPr>
        <p:txBody>
          <a:bodyPr/>
          <a:lstStyle/>
          <a:p>
            <a:pPr algn="ctr"/>
            <a:r>
              <a:rPr lang="en-IN" dirty="0"/>
              <a:t>Loss Function </a:t>
            </a:r>
          </a:p>
        </p:txBody>
      </p:sp>
      <p:sp>
        <p:nvSpPr>
          <p:cNvPr id="3" name="Content Placeholder 2">
            <a:extLst>
              <a:ext uri="{FF2B5EF4-FFF2-40B4-BE49-F238E27FC236}">
                <a16:creationId xmlns:a16="http://schemas.microsoft.com/office/drawing/2014/main" id="{80A88E6D-D966-4213-A23F-840628603AF9}"/>
              </a:ext>
            </a:extLst>
          </p:cNvPr>
          <p:cNvSpPr>
            <a:spLocks noGrp="1"/>
          </p:cNvSpPr>
          <p:nvPr>
            <p:ph idx="1"/>
          </p:nvPr>
        </p:nvSpPr>
        <p:spPr/>
        <p:txBody>
          <a:bodyPr/>
          <a:lstStyle/>
          <a:p>
            <a:pPr algn="just"/>
            <a:r>
              <a:rPr lang="en-US" sz="2000" dirty="0">
                <a:solidFill>
                  <a:schemeClr val="bg1"/>
                </a:solidFill>
              </a:rPr>
              <a:t>The loss function used in the provided code is Categorical Cross entropy.</a:t>
            </a:r>
          </a:p>
          <a:p>
            <a:pPr algn="just"/>
            <a:r>
              <a:rPr lang="en-US" sz="2000" dirty="0">
                <a:solidFill>
                  <a:schemeClr val="bg1"/>
                </a:solidFill>
              </a:rPr>
              <a:t>Categorical Cross entropy is a commonly used loss function in classification tasks, particularly when the output labels are one-hot encoded. It measures the dissimilarity between the true labels and the predicted probabilities assigned by the model for each class.</a:t>
            </a:r>
          </a:p>
          <a:p>
            <a:pPr algn="just"/>
            <a:r>
              <a:rPr lang="en-US" sz="2000" dirty="0">
                <a:solidFill>
                  <a:schemeClr val="bg1"/>
                </a:solidFill>
              </a:rPr>
              <a:t>Minimizing the categorical cross entropy loss encourages the model to assign high probabilities to the correct classes and penalizes deviations from the true label assignments. This loss function is well-suited for multi-class classification tasks, such as the one described in the provided code snippet.</a:t>
            </a:r>
            <a:endParaRPr lang="en-IN" sz="2000" dirty="0">
              <a:solidFill>
                <a:schemeClr val="bg1"/>
              </a:solidFill>
            </a:endParaRPr>
          </a:p>
        </p:txBody>
      </p:sp>
    </p:spTree>
    <p:extLst>
      <p:ext uri="{BB962C8B-B14F-4D97-AF65-F5344CB8AC3E}">
        <p14:creationId xmlns:p14="http://schemas.microsoft.com/office/powerpoint/2010/main" val="24167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73C2-93D6-4741-A158-955D10F1CE12}"/>
              </a:ext>
            </a:extLst>
          </p:cNvPr>
          <p:cNvSpPr>
            <a:spLocks noGrp="1"/>
          </p:cNvSpPr>
          <p:nvPr>
            <p:ph type="title"/>
          </p:nvPr>
        </p:nvSpPr>
        <p:spPr>
          <a:xfrm>
            <a:off x="677334" y="1090862"/>
            <a:ext cx="8596668" cy="839537"/>
          </a:xfrm>
        </p:spPr>
        <p:txBody>
          <a:bodyPr/>
          <a:lstStyle/>
          <a:p>
            <a:pPr algn="ctr"/>
            <a:r>
              <a:rPr lang="en-IN" dirty="0"/>
              <a:t>Loss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A88E6D-D966-4213-A23F-840628603AF9}"/>
                  </a:ext>
                </a:extLst>
              </p:cNvPr>
              <p:cNvSpPr>
                <a:spLocks noGrp="1"/>
              </p:cNvSpPr>
              <p:nvPr>
                <p:ph idx="1"/>
              </p:nvPr>
            </p:nvSpPr>
            <p:spPr/>
            <p:txBody>
              <a:bodyPr>
                <a:normAutofit/>
              </a:bodyPr>
              <a:lstStyle/>
              <a:p>
                <a:pPr algn="ctr"/>
                <a14:m>
                  <m:oMath xmlns:m="http://schemas.openxmlformats.org/officeDocument/2006/math">
                    <m:r>
                      <a:rPr lang="en-IN" sz="3200" i="1" smtClean="0">
                        <a:solidFill>
                          <a:schemeClr val="bg1"/>
                        </a:solidFill>
                        <a:latin typeface="Cambria Math" panose="02040503050406030204" pitchFamily="18" charset="0"/>
                      </a:rPr>
                      <m:t>𝐶𝐶𝐸</m:t>
                    </m:r>
                    <m:r>
                      <a:rPr lang="en-IN" sz="3200" i="1" smtClean="0">
                        <a:solidFill>
                          <a:schemeClr val="bg1"/>
                        </a:solidFill>
                        <a:latin typeface="Cambria Math" panose="02040503050406030204" pitchFamily="18" charset="0"/>
                      </a:rPr>
                      <m:t>=−</m:t>
                    </m:r>
                    <m:sSub>
                      <m:sSubPr>
                        <m:ctrlPr>
                          <a:rPr lang="en-IN" sz="3200" i="1" smtClean="0">
                            <a:solidFill>
                              <a:schemeClr val="bg1"/>
                            </a:solidFill>
                            <a:latin typeface="Cambria Math" panose="02040503050406030204" pitchFamily="18" charset="0"/>
                          </a:rPr>
                        </m:ctrlPr>
                      </m:sSubPr>
                      <m:e>
                        <m:r>
                          <a:rPr lang="en-IN" sz="3200" i="1" smtClean="0">
                            <a:solidFill>
                              <a:schemeClr val="bg1"/>
                            </a:solidFill>
                            <a:latin typeface="Cambria Math" panose="02040503050406030204" pitchFamily="18" charset="0"/>
                          </a:rPr>
                          <m:t>𝛴</m:t>
                        </m:r>
                      </m:e>
                      <m:sub>
                        <m:r>
                          <a:rPr lang="en-IN" sz="3200" i="1" smtClean="0">
                            <a:solidFill>
                              <a:schemeClr val="bg1"/>
                            </a:solidFill>
                            <a:latin typeface="Cambria Math" panose="02040503050406030204" pitchFamily="18" charset="0"/>
                          </a:rPr>
                          <m:t>𝑖</m:t>
                        </m:r>
                      </m:sub>
                    </m:sSub>
                    <m:sSub>
                      <m:sSubPr>
                        <m:ctrlPr>
                          <a:rPr lang="en-IN" sz="320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m:t>
                        </m:r>
                        <m:r>
                          <a:rPr lang="en-IN" sz="3200" i="1" smtClean="0">
                            <a:solidFill>
                              <a:schemeClr val="bg1"/>
                            </a:solidFill>
                            <a:latin typeface="Cambria Math" panose="02040503050406030204" pitchFamily="18" charset="0"/>
                          </a:rPr>
                          <m:t>𝑦</m:t>
                        </m:r>
                      </m:e>
                      <m:sub>
                        <m:r>
                          <a:rPr lang="en-IN" sz="3200" i="1" smtClean="0">
                            <a:solidFill>
                              <a:schemeClr val="bg1"/>
                            </a:solidFill>
                            <a:latin typeface="Cambria Math" panose="02040503050406030204" pitchFamily="18" charset="0"/>
                          </a:rPr>
                          <m:t>𝑡</m:t>
                        </m:r>
                        <m:r>
                          <a:rPr lang="en-IN" sz="3200" i="1" smtClean="0">
                            <a:solidFill>
                              <a:schemeClr val="bg1"/>
                            </a:solidFill>
                            <a:latin typeface="Cambria Math" panose="02040503050406030204" pitchFamily="18" charset="0"/>
                          </a:rPr>
                          <m:t>,</m:t>
                        </m:r>
                        <m:r>
                          <a:rPr lang="en-IN" sz="320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func>
                      <m:funcPr>
                        <m:ctrlPr>
                          <a:rPr lang="en-IN" sz="3200" i="1" smtClean="0">
                            <a:solidFill>
                              <a:schemeClr val="bg1"/>
                            </a:solidFill>
                            <a:latin typeface="Cambria Math" panose="02040503050406030204" pitchFamily="18" charset="0"/>
                          </a:rPr>
                        </m:ctrlPr>
                      </m:funcPr>
                      <m:fName>
                        <m:r>
                          <a:rPr lang="en-IN" sz="3200" b="0" i="1" smtClean="0">
                            <a:solidFill>
                              <a:schemeClr val="bg1"/>
                            </a:solidFill>
                            <a:latin typeface="Cambria Math" panose="02040503050406030204" pitchFamily="18" charset="0"/>
                          </a:rPr>
                          <m:t>∗</m:t>
                        </m:r>
                        <m:r>
                          <m:rPr>
                            <m:sty m:val="p"/>
                          </m:rPr>
                          <a:rPr lang="en-IN" sz="3200" i="1" smtClean="0">
                            <a:solidFill>
                              <a:schemeClr val="bg1"/>
                            </a:solidFill>
                            <a:latin typeface="Cambria Math" panose="02040503050406030204" pitchFamily="18" charset="0"/>
                          </a:rPr>
                          <m:t>log</m:t>
                        </m:r>
                      </m:fName>
                      <m:e>
                        <m:d>
                          <m:dPr>
                            <m:ctrlPr>
                              <a:rPr lang="en-IN" sz="3200" i="1" smtClean="0">
                                <a:solidFill>
                                  <a:schemeClr val="bg1"/>
                                </a:solidFill>
                                <a:latin typeface="Cambria Math" panose="02040503050406030204" pitchFamily="18" charset="0"/>
                              </a:rPr>
                            </m:ctrlPr>
                          </m:dPr>
                          <m:e>
                            <m:sSub>
                              <m:sSubPr>
                                <m:ctrlPr>
                                  <a:rPr lang="en-IN" sz="3200" i="1" smtClean="0">
                                    <a:solidFill>
                                      <a:schemeClr val="bg1"/>
                                    </a:solidFill>
                                    <a:latin typeface="Cambria Math" panose="02040503050406030204" pitchFamily="18" charset="0"/>
                                  </a:rPr>
                                </m:ctrlPr>
                              </m:sSubPr>
                              <m:e>
                                <m:r>
                                  <a:rPr lang="en-IN" sz="3200" i="1" smtClean="0">
                                    <a:solidFill>
                                      <a:schemeClr val="bg1"/>
                                    </a:solidFill>
                                    <a:latin typeface="Cambria Math" panose="02040503050406030204" pitchFamily="18" charset="0"/>
                                  </a:rPr>
                                  <m:t>𝑦</m:t>
                                </m:r>
                              </m:e>
                              <m:sub>
                                <m:r>
                                  <a:rPr lang="en-IN" sz="3200" i="1" smtClean="0">
                                    <a:solidFill>
                                      <a:schemeClr val="bg1"/>
                                    </a:solidFill>
                                    <a:latin typeface="Cambria Math" panose="02040503050406030204" pitchFamily="18" charset="0"/>
                                  </a:rPr>
                                  <m:t>𝑝</m:t>
                                </m:r>
                                <m:r>
                                  <a:rPr lang="en-IN" sz="3200" i="1" smtClean="0">
                                    <a:solidFill>
                                      <a:schemeClr val="bg1"/>
                                    </a:solidFill>
                                    <a:latin typeface="Cambria Math" panose="02040503050406030204" pitchFamily="18" charset="0"/>
                                  </a:rPr>
                                  <m:t>,</m:t>
                                </m:r>
                                <m:r>
                                  <a:rPr lang="en-IN" sz="3200" i="1" smtClean="0">
                                    <a:solidFill>
                                      <a:schemeClr val="bg1"/>
                                    </a:solidFill>
                                    <a:latin typeface="Cambria Math" panose="02040503050406030204" pitchFamily="18" charset="0"/>
                                  </a:rPr>
                                  <m:t>𝑖</m:t>
                                </m:r>
                              </m:sub>
                            </m:sSub>
                          </m:e>
                        </m:d>
                      </m:e>
                    </m:func>
                  </m:oMath>
                </a14:m>
                <a:endParaRPr lang="en-IN" sz="3200" dirty="0">
                  <a:solidFill>
                    <a:schemeClr val="bg1"/>
                  </a:solidFill>
                </a:endParaRPr>
              </a:p>
              <a:p>
                <a:r>
                  <a:rPr lang="en-US" sz="2400" dirty="0">
                    <a:solidFill>
                      <a:schemeClr val="bg1"/>
                    </a:solidFill>
                  </a:rPr>
                  <a:t>where:</a:t>
                </a:r>
              </a:p>
              <a:p>
                <a:r>
                  <a:rPr lang="en-US" sz="2400" dirty="0">
                    <a:solidFill>
                      <a:schemeClr val="bg1"/>
                    </a:solidFill>
                  </a:rPr>
                  <a:t>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IN" sz="2800" b="0" i="1" smtClean="0">
                            <a:solidFill>
                              <a:schemeClr val="bg1"/>
                            </a:solidFill>
                            <a:latin typeface="Cambria Math" panose="02040503050406030204" pitchFamily="18" charset="0"/>
                          </a:rPr>
                          <m:t>𝑦</m:t>
                        </m:r>
                      </m:e>
                      <m:sub>
                        <m:r>
                          <a:rPr lang="en-IN" sz="2800" b="0" i="1" smtClean="0">
                            <a:solidFill>
                              <a:schemeClr val="bg1"/>
                            </a:solidFill>
                            <a:latin typeface="Cambria Math" panose="02040503050406030204" pitchFamily="18" charset="0"/>
                          </a:rPr>
                          <m:t>𝑡</m:t>
                        </m:r>
                        <m:r>
                          <a:rPr lang="en-IN" sz="2800" b="0" i="1" smtClean="0">
                            <a:solidFill>
                              <a:schemeClr val="bg1"/>
                            </a:solidFill>
                            <a:latin typeface="Cambria Math" panose="02040503050406030204" pitchFamily="18" charset="0"/>
                          </a:rPr>
                          <m:t>,</m:t>
                        </m:r>
                        <m:r>
                          <a:rPr lang="en-IN" sz="2800" b="0" i="1" smtClean="0">
                            <a:solidFill>
                              <a:schemeClr val="bg1"/>
                            </a:solidFill>
                            <a:latin typeface="Cambria Math" panose="02040503050406030204" pitchFamily="18" charset="0"/>
                          </a:rPr>
                          <m:t>𝑖</m:t>
                        </m:r>
                      </m:sub>
                    </m:sSub>
                  </m:oMath>
                </a14:m>
                <a:r>
                  <a:rPr lang="en-US" sz="2800" dirty="0">
                    <a:solidFill>
                      <a:schemeClr val="bg1"/>
                    </a:solidFill>
                  </a:rPr>
                  <a:t> </a:t>
                </a:r>
                <a:r>
                  <a:rPr lang="en-US" sz="2400" dirty="0">
                    <a:solidFill>
                      <a:schemeClr val="bg1"/>
                    </a:solidFill>
                  </a:rPr>
                  <a:t>is the true probability of class 𝑖,</a:t>
                </a:r>
              </a:p>
              <a:p>
                <a:r>
                  <a:rPr lang="en-US" sz="2400" dirty="0">
                    <a:solidFill>
                      <a:schemeClr val="bg1"/>
                    </a:solidFill>
                  </a:rPr>
                  <a:t> </a:t>
                </a: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IN" sz="2800" b="0" i="1" smtClean="0">
                            <a:solidFill>
                              <a:schemeClr val="bg1"/>
                            </a:solidFill>
                            <a:latin typeface="Cambria Math" panose="02040503050406030204" pitchFamily="18" charset="0"/>
                          </a:rPr>
                          <m:t>𝑦</m:t>
                        </m:r>
                      </m:e>
                      <m:sub>
                        <m:r>
                          <a:rPr lang="en-IN" sz="2800" b="0" i="1" smtClean="0">
                            <a:solidFill>
                              <a:schemeClr val="bg1"/>
                            </a:solidFill>
                            <a:latin typeface="Cambria Math" panose="02040503050406030204" pitchFamily="18" charset="0"/>
                          </a:rPr>
                          <m:t>𝑝</m:t>
                        </m:r>
                        <m:r>
                          <a:rPr lang="en-IN" sz="2800" b="0" i="1" smtClean="0">
                            <a:solidFill>
                              <a:schemeClr val="bg1"/>
                            </a:solidFill>
                            <a:latin typeface="Cambria Math" panose="02040503050406030204" pitchFamily="18" charset="0"/>
                          </a:rPr>
                          <m:t>,</m:t>
                        </m:r>
                        <m:r>
                          <a:rPr lang="en-IN" sz="2800" b="0" i="1" smtClean="0">
                            <a:solidFill>
                              <a:schemeClr val="bg1"/>
                            </a:solidFill>
                            <a:latin typeface="Cambria Math" panose="02040503050406030204" pitchFamily="18" charset="0"/>
                          </a:rPr>
                          <m:t>𝑖</m:t>
                        </m:r>
                      </m:sub>
                    </m:sSub>
                  </m:oMath>
                </a14:m>
                <a:r>
                  <a:rPr lang="en-US" sz="2800" dirty="0">
                    <a:solidFill>
                      <a:schemeClr val="bg1"/>
                    </a:solidFill>
                  </a:rPr>
                  <a:t> </a:t>
                </a:r>
                <a:r>
                  <a:rPr lang="en-US" sz="2400" dirty="0">
                    <a:solidFill>
                      <a:schemeClr val="bg1"/>
                    </a:solidFill>
                  </a:rPr>
                  <a:t>is the predicted probability of class 𝑖</a:t>
                </a:r>
                <a:r>
                  <a:rPr lang="en-US" sz="2400" i="1" dirty="0">
                    <a:solidFill>
                      <a:schemeClr val="bg1"/>
                    </a:solidFill>
                  </a:rPr>
                  <a:t>,</a:t>
                </a:r>
                <a:endParaRPr lang="en-US" sz="2400" dirty="0">
                  <a:solidFill>
                    <a:schemeClr val="bg1"/>
                  </a:solidFill>
                </a:endParaRPr>
              </a:p>
              <a:p>
                <a:r>
                  <a:rPr lang="en-US" sz="2400" dirty="0">
                    <a:solidFill>
                      <a:schemeClr val="bg1"/>
                    </a:solidFill>
                  </a:rPr>
                  <a:t>The sum is taken over all classes.</a:t>
                </a:r>
              </a:p>
              <a:p>
                <a:endParaRPr lang="en-IN" sz="2000" dirty="0">
                  <a:solidFill>
                    <a:schemeClr val="bg1"/>
                  </a:solidFill>
                </a:endParaRPr>
              </a:p>
            </p:txBody>
          </p:sp>
        </mc:Choice>
        <mc:Fallback xmlns="">
          <p:sp>
            <p:nvSpPr>
              <p:cNvPr id="3" name="Content Placeholder 2">
                <a:extLst>
                  <a:ext uri="{FF2B5EF4-FFF2-40B4-BE49-F238E27FC236}">
                    <a16:creationId xmlns:a16="http://schemas.microsoft.com/office/drawing/2014/main" id="{80A88E6D-D966-4213-A23F-840628603AF9}"/>
                  </a:ext>
                </a:extLst>
              </p:cNvPr>
              <p:cNvSpPr>
                <a:spLocks noGrp="1" noRot="1" noChangeAspect="1" noMove="1" noResize="1" noEditPoints="1" noAdjustHandles="1" noChangeArrowheads="1" noChangeShapeType="1" noTextEdit="1"/>
              </p:cNvSpPr>
              <p:nvPr>
                <p:ph idx="1"/>
              </p:nvPr>
            </p:nvSpPr>
            <p:spPr>
              <a:blipFill>
                <a:blip r:embed="rId2"/>
                <a:stretch>
                  <a:fillRect l="-567"/>
                </a:stretch>
              </a:blipFill>
            </p:spPr>
            <p:txBody>
              <a:bodyPr/>
              <a:lstStyle/>
              <a:p>
                <a:r>
                  <a:rPr lang="en-IN">
                    <a:noFill/>
                  </a:rPr>
                  <a:t> </a:t>
                </a:r>
              </a:p>
            </p:txBody>
          </p:sp>
        </mc:Fallback>
      </mc:AlternateContent>
    </p:spTree>
    <p:extLst>
      <p:ext uri="{BB962C8B-B14F-4D97-AF65-F5344CB8AC3E}">
        <p14:creationId xmlns:p14="http://schemas.microsoft.com/office/powerpoint/2010/main" val="108725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618-0D77-429F-BF22-F8F76FEFAEAE}"/>
              </a:ext>
            </a:extLst>
          </p:cNvPr>
          <p:cNvSpPr>
            <a:spLocks noGrp="1"/>
          </p:cNvSpPr>
          <p:nvPr>
            <p:ph type="title"/>
          </p:nvPr>
        </p:nvSpPr>
        <p:spPr>
          <a:xfrm>
            <a:off x="677334" y="1074820"/>
            <a:ext cx="8596668" cy="855579"/>
          </a:xfrm>
        </p:spPr>
        <p:txBody>
          <a:bodyPr/>
          <a:lstStyle/>
          <a:p>
            <a:pPr algn="ctr"/>
            <a:r>
              <a:rPr lang="en-IN" dirty="0"/>
              <a:t>Ensemble Techniques </a:t>
            </a:r>
          </a:p>
        </p:txBody>
      </p:sp>
      <p:sp>
        <p:nvSpPr>
          <p:cNvPr id="3" name="Content Placeholder 2">
            <a:extLst>
              <a:ext uri="{FF2B5EF4-FFF2-40B4-BE49-F238E27FC236}">
                <a16:creationId xmlns:a16="http://schemas.microsoft.com/office/drawing/2014/main" id="{E208923B-E81A-4F83-AA7B-3E06CDE17211}"/>
              </a:ext>
            </a:extLst>
          </p:cNvPr>
          <p:cNvSpPr>
            <a:spLocks noGrp="1"/>
          </p:cNvSpPr>
          <p:nvPr>
            <p:ph idx="1"/>
          </p:nvPr>
        </p:nvSpPr>
        <p:spPr/>
        <p:txBody>
          <a:bodyPr/>
          <a:lstStyle/>
          <a:p>
            <a:pPr algn="just"/>
            <a:r>
              <a:rPr lang="en-US" sz="2000" b="1" dirty="0">
                <a:solidFill>
                  <a:schemeClr val="bg1"/>
                </a:solidFill>
              </a:rPr>
              <a:t>Averaging Ensemble:</a:t>
            </a:r>
            <a:endParaRPr lang="en-US" sz="2000" dirty="0">
              <a:solidFill>
                <a:schemeClr val="bg1"/>
              </a:solidFill>
            </a:endParaRPr>
          </a:p>
          <a:p>
            <a:pPr lvl="1" algn="just"/>
            <a:r>
              <a:rPr lang="en-US" sz="2000" dirty="0">
                <a:solidFill>
                  <a:schemeClr val="bg1"/>
                </a:solidFill>
              </a:rPr>
              <a:t>For each modality (color, grayscale, segmented), predictions are made using two models (InceptionV3 and VGG16).</a:t>
            </a:r>
          </a:p>
          <a:p>
            <a:pPr lvl="1" algn="just"/>
            <a:r>
              <a:rPr lang="en-US" sz="2000" dirty="0">
                <a:solidFill>
                  <a:schemeClr val="bg1"/>
                </a:solidFill>
              </a:rPr>
              <a:t>The predictions from both models are averaged to obtain ensemble predictions for each modality.</a:t>
            </a:r>
          </a:p>
          <a:p>
            <a:pPr lvl="1" algn="just"/>
            <a:r>
              <a:rPr lang="en-US" sz="2000" dirty="0">
                <a:solidFill>
                  <a:schemeClr val="bg1"/>
                </a:solidFill>
              </a:rPr>
              <a:t>This averaging ensemble technique helps mitigate the weaknesses of individual models and produces more robust predictions by leveraging the collective knowledge of both models.</a:t>
            </a:r>
          </a:p>
          <a:p>
            <a:endParaRPr lang="en-IN" dirty="0">
              <a:solidFill>
                <a:schemeClr val="bg1"/>
              </a:solidFill>
            </a:endParaRPr>
          </a:p>
        </p:txBody>
      </p:sp>
    </p:spTree>
    <p:extLst>
      <p:ext uri="{BB962C8B-B14F-4D97-AF65-F5344CB8AC3E}">
        <p14:creationId xmlns:p14="http://schemas.microsoft.com/office/powerpoint/2010/main" val="111452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618-0D77-429F-BF22-F8F76FEFAEAE}"/>
              </a:ext>
            </a:extLst>
          </p:cNvPr>
          <p:cNvSpPr>
            <a:spLocks noGrp="1"/>
          </p:cNvSpPr>
          <p:nvPr>
            <p:ph type="title"/>
          </p:nvPr>
        </p:nvSpPr>
        <p:spPr>
          <a:xfrm>
            <a:off x="677334" y="1074820"/>
            <a:ext cx="8596668" cy="855579"/>
          </a:xfrm>
        </p:spPr>
        <p:txBody>
          <a:bodyPr/>
          <a:lstStyle/>
          <a:p>
            <a:pPr algn="ctr"/>
            <a:r>
              <a:rPr lang="en-IN" dirty="0"/>
              <a:t>Ensemble Techniques </a:t>
            </a:r>
          </a:p>
        </p:txBody>
      </p:sp>
      <p:sp>
        <p:nvSpPr>
          <p:cNvPr id="3" name="Content Placeholder 2">
            <a:extLst>
              <a:ext uri="{FF2B5EF4-FFF2-40B4-BE49-F238E27FC236}">
                <a16:creationId xmlns:a16="http://schemas.microsoft.com/office/drawing/2014/main" id="{E208923B-E81A-4F83-AA7B-3E06CDE17211}"/>
              </a:ext>
            </a:extLst>
          </p:cNvPr>
          <p:cNvSpPr>
            <a:spLocks noGrp="1"/>
          </p:cNvSpPr>
          <p:nvPr>
            <p:ph idx="1"/>
          </p:nvPr>
        </p:nvSpPr>
        <p:spPr/>
        <p:txBody>
          <a:bodyPr/>
          <a:lstStyle/>
          <a:p>
            <a:pPr algn="just"/>
            <a:r>
              <a:rPr lang="en-US" sz="2000" b="1" dirty="0">
                <a:solidFill>
                  <a:schemeClr val="bg1"/>
                </a:solidFill>
              </a:rPr>
              <a:t>Voting Ensemble:</a:t>
            </a:r>
            <a:endParaRPr lang="en-US" sz="2000" dirty="0">
              <a:solidFill>
                <a:schemeClr val="bg1"/>
              </a:solidFill>
            </a:endParaRPr>
          </a:p>
          <a:p>
            <a:pPr lvl="1" algn="just"/>
            <a:r>
              <a:rPr lang="en-US" sz="2000" dirty="0">
                <a:solidFill>
                  <a:schemeClr val="bg1"/>
                </a:solidFill>
              </a:rPr>
              <a:t>After obtaining ensemble predictions for each modality, the predictions from all three modalities (color, grayscale, segmented) are stacked vertically.</a:t>
            </a:r>
          </a:p>
          <a:p>
            <a:pPr lvl="1" algn="just"/>
            <a:r>
              <a:rPr lang="en-US" sz="2000" dirty="0">
                <a:solidFill>
                  <a:schemeClr val="bg1"/>
                </a:solidFill>
              </a:rPr>
              <a:t>The mode (most common prediction) is computed along the columns (axis=0) of the stacked predictions array, effectively combining the predictions from all models by selecting the most commonly predicted class for each sample.</a:t>
            </a:r>
          </a:p>
          <a:p>
            <a:pPr lvl="1" algn="just"/>
            <a:r>
              <a:rPr lang="en-US" sz="2000" dirty="0">
                <a:solidFill>
                  <a:schemeClr val="bg1"/>
                </a:solidFill>
              </a:rPr>
              <a:t>This voting ensemble technique further enhances the robustness of predictions by aggregating the decisions of multiple models and potentially reducing prediction errors.</a:t>
            </a:r>
          </a:p>
          <a:p>
            <a:endParaRPr lang="en-IN" dirty="0">
              <a:solidFill>
                <a:schemeClr val="bg1"/>
              </a:solidFill>
            </a:endParaRPr>
          </a:p>
        </p:txBody>
      </p:sp>
    </p:spTree>
    <p:extLst>
      <p:ext uri="{BB962C8B-B14F-4D97-AF65-F5344CB8AC3E}">
        <p14:creationId xmlns:p14="http://schemas.microsoft.com/office/powerpoint/2010/main" val="358872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48FDC-46D3-4962-8CB4-5221C7084D1D}"/>
              </a:ext>
            </a:extLst>
          </p:cNvPr>
          <p:cNvSpPr>
            <a:spLocks noGrp="1"/>
          </p:cNvSpPr>
          <p:nvPr>
            <p:ph type="title"/>
          </p:nvPr>
        </p:nvSpPr>
        <p:spPr>
          <a:xfrm>
            <a:off x="0" y="0"/>
            <a:ext cx="8654923" cy="2371165"/>
          </a:xfrm>
        </p:spPr>
        <p:txBody>
          <a:bodyPr>
            <a:normAutofit/>
          </a:bodyPr>
          <a:lstStyle/>
          <a:p>
            <a:r>
              <a:rPr lang="en-US" dirty="0">
                <a:solidFill>
                  <a:schemeClr val="bg1"/>
                </a:solidFill>
              </a:rPr>
              <a:t>Neural Networks Unveiled: Navigating the Landscape of Artificial Intelligence</a:t>
            </a:r>
            <a:endParaRPr lang="en-IN" sz="6600" dirty="0">
              <a:solidFill>
                <a:schemeClr val="bg1"/>
              </a:solidFill>
            </a:endParaRPr>
          </a:p>
        </p:txBody>
      </p:sp>
      <p:pic>
        <p:nvPicPr>
          <p:cNvPr id="9" name="Picture 8">
            <a:extLst>
              <a:ext uri="{FF2B5EF4-FFF2-40B4-BE49-F238E27FC236}">
                <a16:creationId xmlns:a16="http://schemas.microsoft.com/office/drawing/2014/main" id="{6E87CAA8-A10A-49C8-A66F-30B3A6BEF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03" y="2568388"/>
            <a:ext cx="6808908" cy="4289612"/>
          </a:xfrm>
          <a:prstGeom prst="rect">
            <a:avLst/>
          </a:prstGeom>
        </p:spPr>
      </p:pic>
    </p:spTree>
    <p:extLst>
      <p:ext uri="{BB962C8B-B14F-4D97-AF65-F5344CB8AC3E}">
        <p14:creationId xmlns:p14="http://schemas.microsoft.com/office/powerpoint/2010/main" val="767755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90268E-1C09-4907-9CB4-CA1905737BB9}"/>
              </a:ext>
            </a:extLst>
          </p:cNvPr>
          <p:cNvPicPr>
            <a:picLocks noChangeAspect="1"/>
          </p:cNvPicPr>
          <p:nvPr/>
        </p:nvPicPr>
        <p:blipFill>
          <a:blip r:embed="rId2"/>
          <a:stretch>
            <a:fillRect/>
          </a:stretch>
        </p:blipFill>
        <p:spPr>
          <a:xfrm>
            <a:off x="0" y="0"/>
            <a:ext cx="6715829" cy="3594847"/>
          </a:xfrm>
          <a:prstGeom prst="rect">
            <a:avLst/>
          </a:prstGeom>
        </p:spPr>
      </p:pic>
      <p:pic>
        <p:nvPicPr>
          <p:cNvPr id="8" name="Picture 7">
            <a:extLst>
              <a:ext uri="{FF2B5EF4-FFF2-40B4-BE49-F238E27FC236}">
                <a16:creationId xmlns:a16="http://schemas.microsoft.com/office/drawing/2014/main" id="{8172DADB-9F07-467D-9B11-6D6F0B2A6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4847"/>
            <a:ext cx="6715829" cy="3279019"/>
          </a:xfrm>
          <a:prstGeom prst="rect">
            <a:avLst/>
          </a:prstGeom>
        </p:spPr>
      </p:pic>
      <p:pic>
        <p:nvPicPr>
          <p:cNvPr id="10" name="Picture 9">
            <a:extLst>
              <a:ext uri="{FF2B5EF4-FFF2-40B4-BE49-F238E27FC236}">
                <a16:creationId xmlns:a16="http://schemas.microsoft.com/office/drawing/2014/main" id="{FFA04E17-9830-411E-808F-ECB73A9A8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829" y="0"/>
            <a:ext cx="5476171" cy="3629025"/>
          </a:xfrm>
          <a:prstGeom prst="rect">
            <a:avLst/>
          </a:prstGeom>
        </p:spPr>
      </p:pic>
      <p:pic>
        <p:nvPicPr>
          <p:cNvPr id="12" name="Picture 11">
            <a:extLst>
              <a:ext uri="{FF2B5EF4-FFF2-40B4-BE49-F238E27FC236}">
                <a16:creationId xmlns:a16="http://schemas.microsoft.com/office/drawing/2014/main" id="{A94E65AE-C684-4E4F-AB98-8AED0D9E0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828" y="3629025"/>
            <a:ext cx="5476171" cy="3263153"/>
          </a:xfrm>
          <a:prstGeom prst="rect">
            <a:avLst/>
          </a:prstGeom>
        </p:spPr>
      </p:pic>
    </p:spTree>
    <p:extLst>
      <p:ext uri="{BB962C8B-B14F-4D97-AF65-F5344CB8AC3E}">
        <p14:creationId xmlns:p14="http://schemas.microsoft.com/office/powerpoint/2010/main" val="1277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8E781-0E2D-4C36-8368-8DC324533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3501189"/>
          </a:xfrm>
          <a:prstGeom prst="rect">
            <a:avLst/>
          </a:prstGeom>
        </p:spPr>
      </p:pic>
      <p:pic>
        <p:nvPicPr>
          <p:cNvPr id="5" name="Picture 4">
            <a:extLst>
              <a:ext uri="{FF2B5EF4-FFF2-40B4-BE49-F238E27FC236}">
                <a16:creationId xmlns:a16="http://schemas.microsoft.com/office/drawing/2014/main" id="{7C92EF74-39FE-4D63-8B1C-4CB1A46B54C3}"/>
              </a:ext>
            </a:extLst>
          </p:cNvPr>
          <p:cNvPicPr>
            <a:picLocks noChangeAspect="1"/>
          </p:cNvPicPr>
          <p:nvPr/>
        </p:nvPicPr>
        <p:blipFill>
          <a:blip r:embed="rId3"/>
          <a:stretch>
            <a:fillRect/>
          </a:stretch>
        </p:blipFill>
        <p:spPr>
          <a:xfrm>
            <a:off x="0" y="3501189"/>
            <a:ext cx="3074894" cy="3341846"/>
          </a:xfrm>
          <a:prstGeom prst="rect">
            <a:avLst/>
          </a:prstGeom>
        </p:spPr>
      </p:pic>
      <p:pic>
        <p:nvPicPr>
          <p:cNvPr id="9" name="Picture 8">
            <a:extLst>
              <a:ext uri="{FF2B5EF4-FFF2-40B4-BE49-F238E27FC236}">
                <a16:creationId xmlns:a16="http://schemas.microsoft.com/office/drawing/2014/main" id="{8B845B93-EFF3-4B9C-B278-C9CAA6FBFB41}"/>
              </a:ext>
            </a:extLst>
          </p:cNvPr>
          <p:cNvPicPr>
            <a:picLocks noChangeAspect="1"/>
          </p:cNvPicPr>
          <p:nvPr/>
        </p:nvPicPr>
        <p:blipFill>
          <a:blip r:embed="rId4"/>
          <a:stretch>
            <a:fillRect/>
          </a:stretch>
        </p:blipFill>
        <p:spPr>
          <a:xfrm>
            <a:off x="3074894" y="3501189"/>
            <a:ext cx="2931459" cy="3354391"/>
          </a:xfrm>
          <a:prstGeom prst="rect">
            <a:avLst/>
          </a:prstGeom>
        </p:spPr>
      </p:pic>
      <p:pic>
        <p:nvPicPr>
          <p:cNvPr id="13" name="Picture 12">
            <a:extLst>
              <a:ext uri="{FF2B5EF4-FFF2-40B4-BE49-F238E27FC236}">
                <a16:creationId xmlns:a16="http://schemas.microsoft.com/office/drawing/2014/main" id="{020E8BF7-AF69-45E9-87DF-06070C0D370B}"/>
              </a:ext>
            </a:extLst>
          </p:cNvPr>
          <p:cNvPicPr>
            <a:picLocks noChangeAspect="1"/>
          </p:cNvPicPr>
          <p:nvPr/>
        </p:nvPicPr>
        <p:blipFill>
          <a:blip r:embed="rId5"/>
          <a:stretch>
            <a:fillRect/>
          </a:stretch>
        </p:blipFill>
        <p:spPr>
          <a:xfrm>
            <a:off x="6006353" y="3503609"/>
            <a:ext cx="3074894" cy="3354391"/>
          </a:xfrm>
          <a:prstGeom prst="rect">
            <a:avLst/>
          </a:prstGeom>
        </p:spPr>
      </p:pic>
      <p:pic>
        <p:nvPicPr>
          <p:cNvPr id="14" name="Picture 13">
            <a:extLst>
              <a:ext uri="{FF2B5EF4-FFF2-40B4-BE49-F238E27FC236}">
                <a16:creationId xmlns:a16="http://schemas.microsoft.com/office/drawing/2014/main" id="{95A4D37D-D5C1-4D85-A43E-C42D8F12EA1F}"/>
              </a:ext>
            </a:extLst>
          </p:cNvPr>
          <p:cNvPicPr>
            <a:picLocks noChangeAspect="1"/>
          </p:cNvPicPr>
          <p:nvPr/>
        </p:nvPicPr>
        <p:blipFill>
          <a:blip r:embed="rId6"/>
          <a:stretch>
            <a:fillRect/>
          </a:stretch>
        </p:blipFill>
        <p:spPr>
          <a:xfrm>
            <a:off x="9081248" y="3501189"/>
            <a:ext cx="3110752" cy="3356811"/>
          </a:xfrm>
          <a:prstGeom prst="rect">
            <a:avLst/>
          </a:prstGeom>
        </p:spPr>
      </p:pic>
    </p:spTree>
    <p:extLst>
      <p:ext uri="{BB962C8B-B14F-4D97-AF65-F5344CB8AC3E}">
        <p14:creationId xmlns:p14="http://schemas.microsoft.com/office/powerpoint/2010/main" val="2289080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6C33-2757-43AE-82B8-6D17E2EB16B1}"/>
              </a:ext>
            </a:extLst>
          </p:cNvPr>
          <p:cNvSpPr>
            <a:spLocks noGrp="1"/>
          </p:cNvSpPr>
          <p:nvPr>
            <p:ph type="title"/>
          </p:nvPr>
        </p:nvSpPr>
        <p:spPr>
          <a:xfrm>
            <a:off x="650439" y="128637"/>
            <a:ext cx="8596668" cy="703820"/>
          </a:xfrm>
        </p:spPr>
        <p:txBody>
          <a:bodyPr/>
          <a:lstStyle/>
          <a:p>
            <a:pPr algn="ctr"/>
            <a:r>
              <a:rPr lang="en-US" dirty="0"/>
              <a:t>Backpropagation</a:t>
            </a:r>
            <a:endParaRPr lang="en-IN" dirty="0"/>
          </a:p>
        </p:txBody>
      </p:sp>
      <p:pic>
        <p:nvPicPr>
          <p:cNvPr id="6" name="Picture 5">
            <a:extLst>
              <a:ext uri="{FF2B5EF4-FFF2-40B4-BE49-F238E27FC236}">
                <a16:creationId xmlns:a16="http://schemas.microsoft.com/office/drawing/2014/main" id="{32FAA8FB-97DA-4552-988A-7470B0703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87083"/>
            <a:ext cx="5764306" cy="2970917"/>
          </a:xfrm>
          <a:prstGeom prst="rect">
            <a:avLst/>
          </a:prstGeom>
        </p:spPr>
      </p:pic>
      <p:pic>
        <p:nvPicPr>
          <p:cNvPr id="9" name="Picture 8">
            <a:extLst>
              <a:ext uri="{FF2B5EF4-FFF2-40B4-BE49-F238E27FC236}">
                <a16:creationId xmlns:a16="http://schemas.microsoft.com/office/drawing/2014/main" id="{8C5E04C6-293F-43BB-835B-60F157F130C3}"/>
              </a:ext>
            </a:extLst>
          </p:cNvPr>
          <p:cNvPicPr>
            <a:picLocks noChangeAspect="1"/>
          </p:cNvPicPr>
          <p:nvPr/>
        </p:nvPicPr>
        <p:blipFill>
          <a:blip r:embed="rId3"/>
          <a:stretch>
            <a:fillRect/>
          </a:stretch>
        </p:blipFill>
        <p:spPr>
          <a:xfrm>
            <a:off x="1568422" y="832457"/>
            <a:ext cx="8214320" cy="3054626"/>
          </a:xfrm>
          <a:prstGeom prst="rect">
            <a:avLst/>
          </a:prstGeom>
        </p:spPr>
      </p:pic>
      <p:pic>
        <p:nvPicPr>
          <p:cNvPr id="10" name="Picture 9">
            <a:extLst>
              <a:ext uri="{FF2B5EF4-FFF2-40B4-BE49-F238E27FC236}">
                <a16:creationId xmlns:a16="http://schemas.microsoft.com/office/drawing/2014/main" id="{720A46CC-603D-450B-9A63-B77CF08EE9FC}"/>
              </a:ext>
            </a:extLst>
          </p:cNvPr>
          <p:cNvPicPr>
            <a:picLocks noChangeAspect="1"/>
          </p:cNvPicPr>
          <p:nvPr/>
        </p:nvPicPr>
        <p:blipFill>
          <a:blip r:embed="rId4"/>
          <a:stretch>
            <a:fillRect/>
          </a:stretch>
        </p:blipFill>
        <p:spPr>
          <a:xfrm>
            <a:off x="5764307" y="3887083"/>
            <a:ext cx="6427693" cy="2970917"/>
          </a:xfrm>
          <a:prstGeom prst="rect">
            <a:avLst/>
          </a:prstGeom>
        </p:spPr>
      </p:pic>
    </p:spTree>
    <p:extLst>
      <p:ext uri="{BB962C8B-B14F-4D97-AF65-F5344CB8AC3E}">
        <p14:creationId xmlns:p14="http://schemas.microsoft.com/office/powerpoint/2010/main" val="3700618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25683-4D1A-4F86-BC0D-A0978D958159}"/>
              </a:ext>
            </a:extLst>
          </p:cNvPr>
          <p:cNvPicPr>
            <a:picLocks noChangeAspect="1"/>
          </p:cNvPicPr>
          <p:nvPr/>
        </p:nvPicPr>
        <p:blipFill>
          <a:blip r:embed="rId2"/>
          <a:stretch>
            <a:fillRect/>
          </a:stretch>
        </p:blipFill>
        <p:spPr>
          <a:xfrm>
            <a:off x="0" y="0"/>
            <a:ext cx="12192000" cy="3137647"/>
          </a:xfrm>
          <a:prstGeom prst="rect">
            <a:avLst/>
          </a:prstGeom>
        </p:spPr>
      </p:pic>
      <p:sp>
        <p:nvSpPr>
          <p:cNvPr id="5" name="TextBox 4">
            <a:extLst>
              <a:ext uri="{FF2B5EF4-FFF2-40B4-BE49-F238E27FC236}">
                <a16:creationId xmlns:a16="http://schemas.microsoft.com/office/drawing/2014/main" id="{636804AC-9742-4ECF-8BE5-A5CA3643DC43}"/>
              </a:ext>
            </a:extLst>
          </p:cNvPr>
          <p:cNvSpPr txBox="1"/>
          <p:nvPr/>
        </p:nvSpPr>
        <p:spPr>
          <a:xfrm>
            <a:off x="10390094" y="188259"/>
            <a:ext cx="1553630" cy="369332"/>
          </a:xfrm>
          <a:prstGeom prst="rect">
            <a:avLst/>
          </a:prstGeom>
          <a:noFill/>
        </p:spPr>
        <p:txBody>
          <a:bodyPr wrap="none" rtlCol="0">
            <a:spAutoFit/>
          </a:bodyPr>
          <a:lstStyle/>
          <a:p>
            <a:r>
              <a:rPr lang="en-US" dirty="0">
                <a:solidFill>
                  <a:schemeClr val="bg1"/>
                </a:solidFill>
              </a:rPr>
              <a:t>VGG16 Model</a:t>
            </a:r>
            <a:endParaRPr lang="en-IN" dirty="0">
              <a:solidFill>
                <a:schemeClr val="bg1"/>
              </a:solidFill>
            </a:endParaRPr>
          </a:p>
        </p:txBody>
      </p:sp>
      <p:pic>
        <p:nvPicPr>
          <p:cNvPr id="6" name="Picture 5">
            <a:extLst>
              <a:ext uri="{FF2B5EF4-FFF2-40B4-BE49-F238E27FC236}">
                <a16:creationId xmlns:a16="http://schemas.microsoft.com/office/drawing/2014/main" id="{F507F3BE-F470-4B57-8E14-8B7B9A21A934}"/>
              </a:ext>
            </a:extLst>
          </p:cNvPr>
          <p:cNvPicPr>
            <a:picLocks noChangeAspect="1"/>
          </p:cNvPicPr>
          <p:nvPr/>
        </p:nvPicPr>
        <p:blipFill>
          <a:blip r:embed="rId3"/>
          <a:stretch>
            <a:fillRect/>
          </a:stretch>
        </p:blipFill>
        <p:spPr>
          <a:xfrm>
            <a:off x="0" y="3137647"/>
            <a:ext cx="12191999" cy="3715674"/>
          </a:xfrm>
          <a:prstGeom prst="rect">
            <a:avLst/>
          </a:prstGeom>
        </p:spPr>
      </p:pic>
      <p:sp>
        <p:nvSpPr>
          <p:cNvPr id="7" name="TextBox 6">
            <a:extLst>
              <a:ext uri="{FF2B5EF4-FFF2-40B4-BE49-F238E27FC236}">
                <a16:creationId xmlns:a16="http://schemas.microsoft.com/office/drawing/2014/main" id="{3A0D37DD-B489-4B6F-95E0-429DA4CDCF26}"/>
              </a:ext>
            </a:extLst>
          </p:cNvPr>
          <p:cNvSpPr txBox="1"/>
          <p:nvPr/>
        </p:nvSpPr>
        <p:spPr>
          <a:xfrm>
            <a:off x="-1" y="6275294"/>
            <a:ext cx="1409360" cy="369332"/>
          </a:xfrm>
          <a:prstGeom prst="rect">
            <a:avLst/>
          </a:prstGeom>
          <a:noFill/>
        </p:spPr>
        <p:txBody>
          <a:bodyPr wrap="none" rtlCol="0">
            <a:spAutoFit/>
          </a:bodyPr>
          <a:lstStyle/>
          <a:p>
            <a:r>
              <a:rPr lang="en-US" dirty="0">
                <a:solidFill>
                  <a:schemeClr val="bg1"/>
                </a:solidFill>
              </a:rPr>
              <a:t>InceptionV3</a:t>
            </a:r>
            <a:endParaRPr lang="en-IN" dirty="0">
              <a:solidFill>
                <a:schemeClr val="bg1"/>
              </a:solidFill>
            </a:endParaRPr>
          </a:p>
        </p:txBody>
      </p:sp>
    </p:spTree>
    <p:extLst>
      <p:ext uri="{BB962C8B-B14F-4D97-AF65-F5344CB8AC3E}">
        <p14:creationId xmlns:p14="http://schemas.microsoft.com/office/powerpoint/2010/main" val="37919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21EE-DF17-4C05-BE5E-235DA1548A23}"/>
              </a:ext>
            </a:extLst>
          </p:cNvPr>
          <p:cNvSpPr>
            <a:spLocks noGrp="1"/>
          </p:cNvSpPr>
          <p:nvPr>
            <p:ph type="title"/>
          </p:nvPr>
        </p:nvSpPr>
        <p:spPr>
          <a:xfrm>
            <a:off x="677334" y="1021976"/>
            <a:ext cx="8596668" cy="908424"/>
          </a:xfrm>
        </p:spPr>
        <p:txBody>
          <a:bodyPr/>
          <a:lstStyle/>
          <a:p>
            <a:pPr algn="ctr"/>
            <a:r>
              <a:rPr lang="en-IN" dirty="0">
                <a:solidFill>
                  <a:schemeClr val="bg1"/>
                </a:solidFill>
              </a:rPr>
              <a:t>Abstract</a:t>
            </a:r>
          </a:p>
        </p:txBody>
      </p:sp>
      <p:sp>
        <p:nvSpPr>
          <p:cNvPr id="3" name="Content Placeholder 2">
            <a:extLst>
              <a:ext uri="{FF2B5EF4-FFF2-40B4-BE49-F238E27FC236}">
                <a16:creationId xmlns:a16="http://schemas.microsoft.com/office/drawing/2014/main" id="{91F2FE6C-2C08-446F-A1B8-AF6F615AB6EA}"/>
              </a:ext>
            </a:extLst>
          </p:cNvPr>
          <p:cNvSpPr>
            <a:spLocks noGrp="1"/>
          </p:cNvSpPr>
          <p:nvPr>
            <p:ph idx="1"/>
          </p:nvPr>
        </p:nvSpPr>
        <p:spPr>
          <a:xfrm>
            <a:off x="677334" y="2160589"/>
            <a:ext cx="8596668" cy="3880773"/>
          </a:xfrm>
        </p:spPr>
        <p:txBody>
          <a:bodyPr vert="horz" tIns="46800" anchor="t" anchorCtr="0">
            <a:normAutofit/>
          </a:bodyPr>
          <a:lstStyle/>
          <a:p>
            <a:pPr algn="just"/>
            <a:r>
              <a:rPr lang="en-US" dirty="0">
                <a:solidFill>
                  <a:schemeClr val="bg1"/>
                </a:solidFill>
              </a:rPr>
              <a:t>This study presents a novel approach to plant disease detection using multi-modal ensemble learning. By integrating color, grayscale, and segmented images processed through deep learning models like Inception and VGG16 via transfer learning, we achieve a 96% accuracy rate. Our method enhances disease detection reliability and demonstrates the potential of ensemble techniques in agriculture. This research contributes to advancing plant disease detection technology for sustainable agriculture by providing a robust and accurate detection system. The findings highlight the effectiveness of combining diverse modalities and ensemble learning for addressing complex agricultural challenges.</a:t>
            </a:r>
            <a:endParaRPr lang="en-IN" dirty="0">
              <a:solidFill>
                <a:schemeClr val="bg1"/>
              </a:solidFill>
            </a:endParaRPr>
          </a:p>
        </p:txBody>
      </p:sp>
    </p:spTree>
    <p:extLst>
      <p:ext uri="{BB962C8B-B14F-4D97-AF65-F5344CB8AC3E}">
        <p14:creationId xmlns:p14="http://schemas.microsoft.com/office/powerpoint/2010/main" val="55786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618-0D77-429F-BF22-F8F76FEFAEAE}"/>
              </a:ext>
            </a:extLst>
          </p:cNvPr>
          <p:cNvSpPr>
            <a:spLocks noGrp="1"/>
          </p:cNvSpPr>
          <p:nvPr>
            <p:ph type="title"/>
          </p:nvPr>
        </p:nvSpPr>
        <p:spPr>
          <a:xfrm>
            <a:off x="677334" y="1074820"/>
            <a:ext cx="8596668" cy="855579"/>
          </a:xfrm>
        </p:spPr>
        <p:txBody>
          <a:bodyPr/>
          <a:lstStyle/>
          <a:p>
            <a:pPr algn="ctr"/>
            <a:r>
              <a:rPr lang="en-IN" dirty="0"/>
              <a:t>Averaging Ensemble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08923B-E81A-4F83-AA7B-3E06CDE17211}"/>
                  </a:ext>
                </a:extLst>
              </p:cNvPr>
              <p:cNvSpPr>
                <a:spLocks noGrp="1"/>
              </p:cNvSpPr>
              <p:nvPr>
                <p:ph idx="1"/>
              </p:nvPr>
            </p:nvSpPr>
            <p:spPr/>
            <p:txBody>
              <a:bodyPr/>
              <a:lstStyle/>
              <a:p>
                <a:pPr algn="just"/>
                <a:r>
                  <a:rPr lang="en-US" sz="2000" dirty="0">
                    <a:solidFill>
                      <a:schemeClr val="bg1"/>
                    </a:solidFill>
                  </a:rPr>
                  <a:t>Let 𝑀 be the number of models in the ensemble.</a:t>
                </a:r>
              </a:p>
              <a:p>
                <a:pPr algn="just"/>
                <a:r>
                  <a:rPr lang="en-US" sz="2000" dirty="0">
                    <a:solidFill>
                      <a:schemeClr val="bg1"/>
                    </a:solidFill>
                  </a:rPr>
                  <a:t>For each sample 𝑖, let </a:t>
                </a:r>
                <a14:m>
                  <m:oMath xmlns:m="http://schemas.openxmlformats.org/officeDocument/2006/math">
                    <m:sSub>
                      <m:sSubPr>
                        <m:ctrlPr>
                          <a:rPr lang="en-US" sz="2000" i="1" smtClean="0">
                            <a:solidFill>
                              <a:schemeClr val="bg1"/>
                            </a:solidFill>
                            <a:latin typeface="Cambria Math" panose="02040503050406030204" pitchFamily="18" charset="0"/>
                          </a:rPr>
                        </m:ctrlPr>
                      </m:sSubPr>
                      <m:e>
                        <m:acc>
                          <m:accPr>
                            <m:chr m:val="̂"/>
                            <m:ctrlPr>
                              <a:rPr lang="en-US" sz="2000" i="1" smtClean="0">
                                <a:solidFill>
                                  <a:schemeClr val="bg1"/>
                                </a:solidFill>
                                <a:latin typeface="Cambria Math" panose="02040503050406030204" pitchFamily="18" charset="0"/>
                              </a:rPr>
                            </m:ctrlPr>
                          </m:accPr>
                          <m:e>
                            <m:r>
                              <a:rPr lang="en-US" sz="2000" i="1" smtClean="0">
                                <a:solidFill>
                                  <a:schemeClr val="bg1"/>
                                </a:solidFill>
                                <a:latin typeface="Cambria Math" panose="02040503050406030204" pitchFamily="18" charset="0"/>
                              </a:rPr>
                              <m:t>𝑦</m:t>
                            </m:r>
                          </m:e>
                        </m:acc>
                      </m:e>
                      <m:sub>
                        <m:r>
                          <a:rPr lang="en-US" sz="2000" i="1" smtClean="0">
                            <a:solidFill>
                              <a:schemeClr val="bg1"/>
                            </a:solidFill>
                            <a:latin typeface="Cambria Math" panose="02040503050406030204" pitchFamily="18" charset="0"/>
                          </a:rPr>
                          <m:t>𝑖𝑗</m:t>
                        </m:r>
                      </m:sub>
                    </m:sSub>
                    <m:r>
                      <a:rPr lang="en-IN" sz="2000" b="0" i="1" smtClean="0">
                        <a:solidFill>
                          <a:schemeClr val="bg1"/>
                        </a:solidFill>
                        <a:latin typeface="Cambria Math" panose="02040503050406030204" pitchFamily="18" charset="0"/>
                      </a:rPr>
                      <m:t> </m:t>
                    </m:r>
                  </m:oMath>
                </a14:m>
                <a:r>
                  <a:rPr lang="en-US" sz="2000" dirty="0">
                    <a:solidFill>
                      <a:schemeClr val="bg1"/>
                    </a:solidFill>
                  </a:rPr>
                  <a:t>denote the predicted probability of class 𝑗 by model 𝑖.</a:t>
                </a:r>
              </a:p>
              <a:p>
                <a:pPr algn="just"/>
                <a:r>
                  <a:rPr lang="en-US" sz="2000" dirty="0">
                    <a:solidFill>
                      <a:schemeClr val="bg1"/>
                    </a:solidFill>
                  </a:rPr>
                  <a:t>The ensemble prediction </a:t>
                </a:r>
                <a14:m>
                  <m:oMath xmlns:m="http://schemas.openxmlformats.org/officeDocument/2006/math">
                    <m:sSub>
                      <m:sSubPr>
                        <m:ctrlPr>
                          <a:rPr lang="en-US" sz="2000" i="1" smtClean="0">
                            <a:solidFill>
                              <a:schemeClr val="bg1"/>
                            </a:solidFill>
                            <a:latin typeface="Cambria Math" panose="02040503050406030204" pitchFamily="18" charset="0"/>
                          </a:rPr>
                        </m:ctrlPr>
                      </m:sSubPr>
                      <m:e>
                        <m:acc>
                          <m:accPr>
                            <m:chr m:val="̂"/>
                            <m:ctrlPr>
                              <a:rPr lang="en-US" sz="2000" i="1" smtClean="0">
                                <a:solidFill>
                                  <a:schemeClr val="bg1"/>
                                </a:solidFill>
                                <a:latin typeface="Cambria Math" panose="02040503050406030204" pitchFamily="18" charset="0"/>
                              </a:rPr>
                            </m:ctrlPr>
                          </m:accPr>
                          <m:e>
                            <m:r>
                              <a:rPr lang="en-US" sz="2000" i="1" smtClean="0">
                                <a:solidFill>
                                  <a:schemeClr val="bg1"/>
                                </a:solidFill>
                                <a:latin typeface="Cambria Math" panose="02040503050406030204" pitchFamily="18" charset="0"/>
                              </a:rPr>
                              <m:t>𝑦</m:t>
                            </m:r>
                          </m:e>
                        </m:acc>
                      </m:e>
                      <m:sub>
                        <m:r>
                          <a:rPr lang="en-US" sz="2000" i="1" smtClean="0">
                            <a:solidFill>
                              <a:schemeClr val="bg1"/>
                            </a:solidFill>
                            <a:latin typeface="Cambria Math" panose="02040503050406030204" pitchFamily="18" charset="0"/>
                          </a:rPr>
                          <m:t>𝑗</m:t>
                        </m:r>
                      </m:sub>
                    </m:sSub>
                  </m:oMath>
                </a14:m>
                <a:r>
                  <a:rPr lang="en-US" sz="2000" dirty="0">
                    <a:solidFill>
                      <a:schemeClr val="bg1"/>
                    </a:solidFill>
                  </a:rPr>
                  <a:t> for class 𝑗 is computed by averaging the predictions from all models:</a:t>
                </a:r>
              </a:p>
              <a:p>
                <a:pPr marL="0" indent="0" algn="just">
                  <a:buNone/>
                </a:pPr>
                <a:r>
                  <a:rPr lang="en-IN" sz="2000" dirty="0">
                    <a:solidFill>
                      <a:schemeClr val="bg1"/>
                    </a:solidFill>
                  </a:rPr>
                  <a:t>                                     </a:t>
                </a:r>
                <a14:m>
                  <m:oMath xmlns:m="http://schemas.openxmlformats.org/officeDocument/2006/math">
                    <m:sSub>
                      <m:sSubPr>
                        <m:ctrlPr>
                          <a:rPr lang="en-IN" sz="2000" i="1" smtClean="0">
                            <a:solidFill>
                              <a:schemeClr val="bg1"/>
                            </a:solidFill>
                            <a:latin typeface="Cambria Math" panose="02040503050406030204" pitchFamily="18" charset="0"/>
                          </a:rPr>
                        </m:ctrlPr>
                      </m:sSubPr>
                      <m:e>
                        <m:acc>
                          <m:accPr>
                            <m:chr m:val="̂"/>
                            <m:ctrlPr>
                              <a:rPr lang="en-IN" sz="2000" i="1" smtClean="0">
                                <a:solidFill>
                                  <a:schemeClr val="bg1"/>
                                </a:solidFill>
                                <a:latin typeface="Cambria Math" panose="02040503050406030204" pitchFamily="18" charset="0"/>
                              </a:rPr>
                            </m:ctrlPr>
                          </m:accPr>
                          <m:e>
                            <m:r>
                              <a:rPr lang="en-IN" sz="2000" i="1" smtClean="0">
                                <a:solidFill>
                                  <a:schemeClr val="bg1"/>
                                </a:solidFill>
                                <a:latin typeface="Cambria Math" panose="02040503050406030204" pitchFamily="18" charset="0"/>
                              </a:rPr>
                              <m:t>𝑦</m:t>
                            </m:r>
                          </m:e>
                        </m:acc>
                      </m:e>
                      <m:sub>
                        <m:r>
                          <a:rPr lang="en-IN" sz="2000" i="1" smtClean="0">
                            <a:solidFill>
                              <a:schemeClr val="bg1"/>
                            </a:solidFill>
                            <a:latin typeface="Cambria Math" panose="02040503050406030204" pitchFamily="18" charset="0"/>
                          </a:rPr>
                          <m:t>𝑗</m:t>
                        </m:r>
                      </m:sub>
                    </m:sSub>
                    <m:r>
                      <a:rPr lang="en-IN" sz="2000" i="1" smtClean="0">
                        <a:solidFill>
                          <a:schemeClr val="bg1"/>
                        </a:solidFill>
                        <a:latin typeface="Cambria Math" panose="02040503050406030204" pitchFamily="18" charset="0"/>
                      </a:rPr>
                      <m:t>=</m:t>
                    </m:r>
                    <m:f>
                      <m:fPr>
                        <m:ctrlPr>
                          <a:rPr lang="en-IN" sz="2000" i="1" smtClean="0">
                            <a:solidFill>
                              <a:schemeClr val="bg1"/>
                            </a:solidFill>
                            <a:latin typeface="Cambria Math" panose="02040503050406030204" pitchFamily="18" charset="0"/>
                          </a:rPr>
                        </m:ctrlPr>
                      </m:fPr>
                      <m:num>
                        <m:r>
                          <a:rPr lang="en-IN" sz="2000" i="1" smtClean="0">
                            <a:solidFill>
                              <a:schemeClr val="bg1"/>
                            </a:solidFill>
                            <a:latin typeface="Cambria Math" panose="02040503050406030204" pitchFamily="18" charset="0"/>
                          </a:rPr>
                          <m:t>1</m:t>
                        </m:r>
                      </m:num>
                      <m:den>
                        <m:r>
                          <a:rPr lang="en-IN" sz="2000" i="1" smtClean="0">
                            <a:solidFill>
                              <a:schemeClr val="bg1"/>
                            </a:solidFill>
                            <a:latin typeface="Cambria Math" panose="02040503050406030204" pitchFamily="18" charset="0"/>
                          </a:rPr>
                          <m:t>𝑀</m:t>
                        </m:r>
                      </m:den>
                    </m:f>
                    <m:nary>
                      <m:naryPr>
                        <m:chr m:val="∑"/>
                        <m:limLoc m:val="undOvr"/>
                        <m:grow m:val="on"/>
                        <m:ctrlPr>
                          <a:rPr lang="en-IN" sz="2000" i="1" smtClean="0">
                            <a:solidFill>
                              <a:schemeClr val="bg1"/>
                            </a:solidFill>
                            <a:latin typeface="Cambria Math" panose="02040503050406030204" pitchFamily="18" charset="0"/>
                          </a:rPr>
                        </m:ctrlPr>
                      </m:naryPr>
                      <m:sub>
                        <m:r>
                          <a:rPr lang="en-IN" sz="2000" i="1" smtClean="0">
                            <a:solidFill>
                              <a:schemeClr val="bg1"/>
                            </a:solidFill>
                            <a:latin typeface="Cambria Math" panose="02040503050406030204" pitchFamily="18" charset="0"/>
                          </a:rPr>
                          <m:t>𝑖</m:t>
                        </m:r>
                        <m:r>
                          <a:rPr lang="en-IN" sz="2000" i="1" smtClean="0">
                            <a:solidFill>
                              <a:schemeClr val="bg1"/>
                            </a:solidFill>
                            <a:latin typeface="Cambria Math" panose="02040503050406030204" pitchFamily="18" charset="0"/>
                          </a:rPr>
                          <m:t>=1</m:t>
                        </m:r>
                      </m:sub>
                      <m:sup>
                        <m:r>
                          <a:rPr lang="en-IN" sz="2000" i="1" smtClean="0">
                            <a:solidFill>
                              <a:schemeClr val="bg1"/>
                            </a:solidFill>
                            <a:latin typeface="Cambria Math" panose="02040503050406030204" pitchFamily="18" charset="0"/>
                          </a:rPr>
                          <m:t>𝑀</m:t>
                        </m:r>
                      </m:sup>
                      <m:e>
                        <m:sSub>
                          <m:sSubPr>
                            <m:ctrlPr>
                              <a:rPr lang="en-IN" sz="2000" i="1" smtClean="0">
                                <a:solidFill>
                                  <a:schemeClr val="bg1"/>
                                </a:solidFill>
                                <a:latin typeface="Cambria Math" panose="02040503050406030204" pitchFamily="18" charset="0"/>
                              </a:rPr>
                            </m:ctrlPr>
                          </m:sSubPr>
                          <m:e>
                            <m:acc>
                              <m:accPr>
                                <m:chr m:val="̂"/>
                                <m:ctrlPr>
                                  <a:rPr lang="en-IN" sz="2000" i="1" smtClean="0">
                                    <a:solidFill>
                                      <a:schemeClr val="bg1"/>
                                    </a:solidFill>
                                    <a:latin typeface="Cambria Math" panose="02040503050406030204" pitchFamily="18" charset="0"/>
                                  </a:rPr>
                                </m:ctrlPr>
                              </m:accPr>
                              <m:e>
                                <m:r>
                                  <a:rPr lang="en-IN" sz="2000" i="1" smtClean="0">
                                    <a:solidFill>
                                      <a:schemeClr val="bg1"/>
                                    </a:solidFill>
                                    <a:latin typeface="Cambria Math" panose="02040503050406030204" pitchFamily="18" charset="0"/>
                                  </a:rPr>
                                  <m:t>𝑦</m:t>
                                </m:r>
                              </m:e>
                            </m:acc>
                          </m:e>
                          <m:sub>
                            <m:r>
                              <a:rPr lang="en-IN" sz="2000" i="1" smtClean="0">
                                <a:solidFill>
                                  <a:schemeClr val="bg1"/>
                                </a:solidFill>
                                <a:latin typeface="Cambria Math" panose="02040503050406030204" pitchFamily="18" charset="0"/>
                              </a:rPr>
                              <m:t>𝑖𝑗</m:t>
                            </m:r>
                          </m:sub>
                        </m:sSub>
                      </m:e>
                    </m:nary>
                  </m:oMath>
                </a14:m>
                <a:endParaRPr lang="en-IN" sz="2000" dirty="0">
                  <a:solidFill>
                    <a:schemeClr val="bg1"/>
                  </a:solidFill>
                </a:endParaRPr>
              </a:p>
              <a:p>
                <a:pPr algn="just"/>
                <a:r>
                  <a:rPr lang="en-US" sz="2000" dirty="0">
                    <a:solidFill>
                      <a:schemeClr val="bg1"/>
                    </a:solidFill>
                  </a:rPr>
                  <a:t>Final prediction for sample </a:t>
                </a:r>
                <a:r>
                  <a:rPr lang="en-US" sz="2000" i="1" dirty="0">
                    <a:solidFill>
                      <a:schemeClr val="bg1"/>
                    </a:solidFill>
                  </a:rPr>
                  <a:t>i = </a:t>
                </a: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IN" sz="2400" b="0" i="1" smtClean="0">
                            <a:solidFill>
                              <a:schemeClr val="bg1"/>
                            </a:solidFill>
                            <a:latin typeface="Cambria Math" panose="02040503050406030204" pitchFamily="18" charset="0"/>
                          </a:rPr>
                          <m:t>𝑎𝑟𝑔𝑚𝑎𝑥</m:t>
                        </m:r>
                      </m:e>
                      <m:sub>
                        <m:r>
                          <a:rPr lang="en-IN" sz="2400" b="0" i="1" smtClean="0">
                            <a:solidFill>
                              <a:schemeClr val="bg1"/>
                            </a:solidFill>
                            <a:latin typeface="Cambria Math" panose="02040503050406030204" pitchFamily="18" charset="0"/>
                          </a:rPr>
                          <m:t>𝑗</m:t>
                        </m:r>
                      </m:sub>
                    </m:sSub>
                    <m:sSub>
                      <m:sSubPr>
                        <m:ctrlPr>
                          <a:rPr lang="en-US" sz="2400" i="1">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e>
                      <m:sub>
                        <m:r>
                          <a:rPr lang="en-US" sz="2400" i="1">
                            <a:solidFill>
                              <a:schemeClr val="bg1"/>
                            </a:solidFill>
                            <a:latin typeface="Cambria Math" panose="02040503050406030204" pitchFamily="18" charset="0"/>
                          </a:rPr>
                          <m:t>𝑗</m:t>
                        </m:r>
                      </m:sub>
                    </m:sSub>
                  </m:oMath>
                </a14:m>
                <a:r>
                  <a:rPr lang="en-US" sz="2400" dirty="0">
                    <a:solidFill>
                      <a:schemeClr val="bg1"/>
                    </a:solidFill>
                  </a:rPr>
                  <a:t> </a:t>
                </a:r>
              </a:p>
              <a:p>
                <a:pPr marL="0" indent="0">
                  <a:buNone/>
                </a:pPr>
                <a:endParaRPr lang="en-IN" sz="2000" dirty="0">
                  <a:solidFill>
                    <a:schemeClr val="bg1"/>
                  </a:solidFill>
                </a:endParaRPr>
              </a:p>
              <a:p>
                <a:pPr marL="0" indent="0">
                  <a:buNone/>
                </a:pPr>
                <a:endParaRPr lang="en-IN" sz="2000" dirty="0">
                  <a:solidFill>
                    <a:schemeClr val="bg1"/>
                  </a:solidFill>
                </a:endParaRPr>
              </a:p>
              <a:p>
                <a:endParaRPr lang="en-IN" sz="2000" dirty="0">
                  <a:solidFill>
                    <a:schemeClr val="bg1"/>
                  </a:solidFill>
                </a:endParaRPr>
              </a:p>
            </p:txBody>
          </p:sp>
        </mc:Choice>
        <mc:Fallback xmlns="">
          <p:sp>
            <p:nvSpPr>
              <p:cNvPr id="3" name="Content Placeholder 2">
                <a:extLst>
                  <a:ext uri="{FF2B5EF4-FFF2-40B4-BE49-F238E27FC236}">
                    <a16:creationId xmlns:a16="http://schemas.microsoft.com/office/drawing/2014/main" id="{E208923B-E81A-4F83-AA7B-3E06CDE17211}"/>
                  </a:ext>
                </a:extLst>
              </p:cNvPr>
              <p:cNvSpPr>
                <a:spLocks noGrp="1" noRot="1" noChangeAspect="1" noMove="1" noResize="1" noEditPoints="1" noAdjustHandles="1" noChangeArrowheads="1" noChangeShapeType="1" noTextEdit="1"/>
              </p:cNvSpPr>
              <p:nvPr>
                <p:ph idx="1"/>
              </p:nvPr>
            </p:nvSpPr>
            <p:spPr>
              <a:blipFill>
                <a:blip r:embed="rId2"/>
                <a:stretch>
                  <a:fillRect l="-284" t="-942" r="-780"/>
                </a:stretch>
              </a:blipFill>
            </p:spPr>
            <p:txBody>
              <a:bodyPr/>
              <a:lstStyle/>
              <a:p>
                <a:r>
                  <a:rPr lang="en-IN">
                    <a:noFill/>
                  </a:rPr>
                  <a:t> </a:t>
                </a:r>
              </a:p>
            </p:txBody>
          </p:sp>
        </mc:Fallback>
      </mc:AlternateContent>
    </p:spTree>
    <p:extLst>
      <p:ext uri="{BB962C8B-B14F-4D97-AF65-F5344CB8AC3E}">
        <p14:creationId xmlns:p14="http://schemas.microsoft.com/office/powerpoint/2010/main" val="3943516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618-0D77-429F-BF22-F8F76FEFAEAE}"/>
              </a:ext>
            </a:extLst>
          </p:cNvPr>
          <p:cNvSpPr>
            <a:spLocks noGrp="1"/>
          </p:cNvSpPr>
          <p:nvPr>
            <p:ph type="title"/>
          </p:nvPr>
        </p:nvSpPr>
        <p:spPr>
          <a:xfrm>
            <a:off x="677334" y="1074820"/>
            <a:ext cx="8596668" cy="855579"/>
          </a:xfrm>
        </p:spPr>
        <p:txBody>
          <a:bodyPr/>
          <a:lstStyle/>
          <a:p>
            <a:pPr algn="ctr"/>
            <a:r>
              <a:rPr lang="en-IN" dirty="0"/>
              <a:t>Voting Ensemble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08923B-E81A-4F83-AA7B-3E06CDE17211}"/>
                  </a:ext>
                </a:extLst>
              </p:cNvPr>
              <p:cNvSpPr>
                <a:spLocks noGrp="1"/>
              </p:cNvSpPr>
              <p:nvPr>
                <p:ph idx="1"/>
              </p:nvPr>
            </p:nvSpPr>
            <p:spPr/>
            <p:txBody>
              <a:bodyPr>
                <a:normAutofit/>
              </a:bodyPr>
              <a:lstStyle/>
              <a:p>
                <a:pPr algn="just"/>
                <a:r>
                  <a:rPr lang="en-US" sz="2000" dirty="0">
                    <a:solidFill>
                      <a:schemeClr val="bg1"/>
                    </a:solidFill>
                  </a:rPr>
                  <a:t>Let 𝑁 be the number of samples.</a:t>
                </a:r>
              </a:p>
              <a:p>
                <a:pPr algn="just"/>
                <a:r>
                  <a:rPr lang="en-US" sz="2000" dirty="0">
                    <a:solidFill>
                      <a:schemeClr val="bg1"/>
                    </a:solidFill>
                  </a:rPr>
                  <a:t>Let </a:t>
                </a: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IN" sz="2000" b="0" i="1" smtClean="0">
                            <a:solidFill>
                              <a:schemeClr val="bg1"/>
                            </a:solidFill>
                            <a:latin typeface="Cambria Math" panose="02040503050406030204" pitchFamily="18" charset="0"/>
                          </a:rPr>
                          <m:t>𝑃</m:t>
                        </m:r>
                      </m:e>
                      <m:sub>
                        <m:r>
                          <a:rPr lang="en-IN" sz="2000" b="0" i="1" smtClean="0">
                            <a:solidFill>
                              <a:schemeClr val="bg1"/>
                            </a:solidFill>
                            <a:latin typeface="Cambria Math" panose="02040503050406030204" pitchFamily="18" charset="0"/>
                          </a:rPr>
                          <m:t>𝑖𝑗</m:t>
                        </m:r>
                      </m:sub>
                    </m:sSub>
                  </m:oMath>
                </a14:m>
                <a:r>
                  <a:rPr lang="en-US" sz="2000" dirty="0">
                    <a:solidFill>
                      <a:schemeClr val="bg1"/>
                    </a:solidFill>
                  </a:rPr>
                  <a:t> denote the prediction of class 𝑗 for sample 𝑖 by the 𝑗</a:t>
                </a:r>
                <a:r>
                  <a:rPr lang="en-US" sz="2000" i="1" dirty="0">
                    <a:solidFill>
                      <a:schemeClr val="bg1"/>
                    </a:solidFill>
                  </a:rPr>
                  <a:t>-</a:t>
                </a:r>
                <a:r>
                  <a:rPr lang="en-US" sz="2000" dirty="0">
                    <a:solidFill>
                      <a:schemeClr val="bg1"/>
                    </a:solidFill>
                  </a:rPr>
                  <a:t>th model.</a:t>
                </a:r>
              </a:p>
              <a:p>
                <a:pPr algn="just"/>
                <a:r>
                  <a:rPr lang="en-US" sz="2000" dirty="0">
                    <a:solidFill>
                      <a:schemeClr val="bg1"/>
                    </a:solidFill>
                  </a:rPr>
                  <a:t>Stack the predictions from all models vertically into a matrix 𝑃 of size 𝑀×𝑁.</a:t>
                </a:r>
              </a:p>
              <a:p>
                <a:pPr algn="just"/>
                <a:r>
                  <a:rPr lang="en-US" sz="2000" dirty="0">
                    <a:solidFill>
                      <a:schemeClr val="bg1"/>
                    </a:solidFill>
                  </a:rPr>
                  <a:t>The ensemble prediction for each sample 𝑖 is the mode (most common prediction) of the predictions across all models:</a:t>
                </a:r>
              </a:p>
              <a:p>
                <a:pPr algn="just"/>
                <a:r>
                  <a:rPr lang="en-US" sz="2000" dirty="0">
                    <a:solidFill>
                      <a:schemeClr val="bg1"/>
                    </a:solidFill>
                  </a:rPr>
                  <a:t> Ensemble prediction for sample 𝑖=mode({</a:t>
                </a: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IN" sz="2000" b="0" i="1" smtClean="0">
                            <a:solidFill>
                              <a:schemeClr val="bg1"/>
                            </a:solidFill>
                            <a:latin typeface="Cambria Math" panose="02040503050406030204" pitchFamily="18" charset="0"/>
                          </a:rPr>
                          <m:t>𝑃</m:t>
                        </m:r>
                      </m:e>
                      <m:sub>
                        <m:r>
                          <a:rPr lang="en-IN" sz="2000" b="0" i="1" smtClean="0">
                            <a:solidFill>
                              <a:schemeClr val="bg1"/>
                            </a:solidFill>
                            <a:latin typeface="Cambria Math" panose="02040503050406030204" pitchFamily="18" charset="0"/>
                          </a:rPr>
                          <m:t>𝑖</m:t>
                        </m:r>
                        <m:r>
                          <a:rPr lang="en-IN" sz="2000" b="0" i="1" smtClean="0">
                            <a:solidFill>
                              <a:schemeClr val="bg1"/>
                            </a:solidFill>
                            <a:latin typeface="Cambria Math" panose="02040503050406030204" pitchFamily="18" charset="0"/>
                          </a:rPr>
                          <m:t>1</m:t>
                        </m:r>
                      </m:sub>
                    </m:sSub>
                  </m:oMath>
                </a14:m>
                <a:r>
                  <a:rPr lang="en-US" sz="2000" dirty="0">
                    <a:solidFill>
                      <a:schemeClr val="bg1"/>
                    </a:solidFill>
                  </a:rPr>
                  <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𝑃</m:t>
                        </m:r>
                      </m:e>
                      <m:sub>
                        <m:r>
                          <a:rPr lang="en-IN" sz="2000" i="1">
                            <a:solidFill>
                              <a:schemeClr val="bg1"/>
                            </a:solidFill>
                            <a:latin typeface="Cambria Math" panose="02040503050406030204" pitchFamily="18" charset="0"/>
                          </a:rPr>
                          <m:t>𝑖</m:t>
                        </m:r>
                        <m:r>
                          <a:rPr lang="en-IN" sz="2000" b="0" i="1" smtClean="0">
                            <a:solidFill>
                              <a:schemeClr val="bg1"/>
                            </a:solidFill>
                            <a:latin typeface="Cambria Math" panose="02040503050406030204" pitchFamily="18" charset="0"/>
                          </a:rPr>
                          <m:t>2</m:t>
                        </m:r>
                      </m:sub>
                    </m:sSub>
                  </m:oMath>
                </a14:m>
                <a:r>
                  <a:rPr lang="en-US" sz="2000" dirty="0">
                    <a:solidFill>
                      <a:schemeClr val="bg1"/>
                    </a:solidFill>
                  </a:rPr>
                  <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IN" sz="2000" i="1">
                            <a:solidFill>
                              <a:schemeClr val="bg1"/>
                            </a:solidFill>
                            <a:latin typeface="Cambria Math" panose="02040503050406030204" pitchFamily="18" charset="0"/>
                          </a:rPr>
                          <m:t>𝑃</m:t>
                        </m:r>
                      </m:e>
                      <m:sub>
                        <m:r>
                          <a:rPr lang="en-IN" sz="2000" i="1">
                            <a:solidFill>
                              <a:schemeClr val="bg1"/>
                            </a:solidFill>
                            <a:latin typeface="Cambria Math" panose="02040503050406030204" pitchFamily="18" charset="0"/>
                          </a:rPr>
                          <m:t>𝑖</m:t>
                        </m:r>
                        <m:r>
                          <a:rPr lang="en-IN" sz="2000" b="0" i="1" smtClean="0">
                            <a:solidFill>
                              <a:schemeClr val="bg1"/>
                            </a:solidFill>
                            <a:latin typeface="Cambria Math" panose="02040503050406030204" pitchFamily="18" charset="0"/>
                          </a:rPr>
                          <m:t>𝑚</m:t>
                        </m:r>
                      </m:sub>
                    </m:sSub>
                  </m:oMath>
                </a14:m>
                <a:r>
                  <a:rPr lang="en-US" sz="2000" dirty="0">
                    <a:solidFill>
                      <a:schemeClr val="bg1"/>
                    </a:solidFill>
                  </a:rPr>
                  <a:t>})</a:t>
                </a:r>
              </a:p>
              <a:p>
                <a:pPr algn="just"/>
                <a:r>
                  <a:rPr lang="en-US" sz="2000" dirty="0">
                    <a:solidFill>
                      <a:schemeClr val="bg1"/>
                    </a:solidFill>
                  </a:rPr>
                  <a:t>The final prediction for each sample 𝑖 is the ensemble prediction: Final prediction for sample 𝑖= Ensemble prediction for sample 𝑖</a:t>
                </a:r>
              </a:p>
              <a:p>
                <a:pPr marL="0" indent="0">
                  <a:buNone/>
                </a:pPr>
                <a:endParaRPr lang="en-US" sz="2400" dirty="0">
                  <a:solidFill>
                    <a:schemeClr val="bg1"/>
                  </a:solidFill>
                </a:endParaRPr>
              </a:p>
              <a:p>
                <a:pPr marL="0" indent="0">
                  <a:buNone/>
                </a:pPr>
                <a:endParaRPr lang="en-IN" sz="2000" dirty="0">
                  <a:solidFill>
                    <a:schemeClr val="bg1"/>
                  </a:solidFill>
                </a:endParaRPr>
              </a:p>
              <a:p>
                <a:pPr marL="0" indent="0">
                  <a:buNone/>
                </a:pPr>
                <a:endParaRPr lang="en-IN" sz="2000" dirty="0">
                  <a:solidFill>
                    <a:schemeClr val="bg1"/>
                  </a:solidFill>
                </a:endParaRPr>
              </a:p>
              <a:p>
                <a:endParaRPr lang="en-IN" sz="2000" dirty="0">
                  <a:solidFill>
                    <a:schemeClr val="bg1"/>
                  </a:solidFill>
                </a:endParaRPr>
              </a:p>
            </p:txBody>
          </p:sp>
        </mc:Choice>
        <mc:Fallback xmlns="">
          <p:sp>
            <p:nvSpPr>
              <p:cNvPr id="3" name="Content Placeholder 2">
                <a:extLst>
                  <a:ext uri="{FF2B5EF4-FFF2-40B4-BE49-F238E27FC236}">
                    <a16:creationId xmlns:a16="http://schemas.microsoft.com/office/drawing/2014/main" id="{E208923B-E81A-4F83-AA7B-3E06CDE17211}"/>
                  </a:ext>
                </a:extLst>
              </p:cNvPr>
              <p:cNvSpPr>
                <a:spLocks noGrp="1" noRot="1" noChangeAspect="1" noMove="1" noResize="1" noEditPoints="1" noAdjustHandles="1" noChangeArrowheads="1" noChangeShapeType="1" noTextEdit="1"/>
              </p:cNvSpPr>
              <p:nvPr>
                <p:ph idx="1"/>
              </p:nvPr>
            </p:nvSpPr>
            <p:spPr>
              <a:blipFill>
                <a:blip r:embed="rId2"/>
                <a:stretch>
                  <a:fillRect l="-284" t="-942" r="-780"/>
                </a:stretch>
              </a:blipFill>
            </p:spPr>
            <p:txBody>
              <a:bodyPr/>
              <a:lstStyle/>
              <a:p>
                <a:r>
                  <a:rPr lang="en-IN">
                    <a:noFill/>
                  </a:rPr>
                  <a:t> </a:t>
                </a:r>
              </a:p>
            </p:txBody>
          </p:sp>
        </mc:Fallback>
      </mc:AlternateContent>
    </p:spTree>
    <p:extLst>
      <p:ext uri="{BB962C8B-B14F-4D97-AF65-F5344CB8AC3E}">
        <p14:creationId xmlns:p14="http://schemas.microsoft.com/office/powerpoint/2010/main" val="4122156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D4B2-34A4-4C44-B37C-559B40E7B795}"/>
              </a:ext>
            </a:extLst>
          </p:cNvPr>
          <p:cNvSpPr>
            <a:spLocks noGrp="1"/>
          </p:cNvSpPr>
          <p:nvPr>
            <p:ph type="title"/>
          </p:nvPr>
        </p:nvSpPr>
        <p:spPr>
          <a:xfrm>
            <a:off x="677334" y="1120588"/>
            <a:ext cx="8596668" cy="809812"/>
          </a:xfrm>
        </p:spPr>
        <p:txBody>
          <a:bodyPr/>
          <a:lstStyle/>
          <a:p>
            <a:pPr algn="ctr"/>
            <a:r>
              <a:rPr lang="en-IN" dirty="0"/>
              <a:t>Accuracy of Models</a:t>
            </a:r>
          </a:p>
        </p:txBody>
      </p:sp>
      <p:graphicFrame>
        <p:nvGraphicFramePr>
          <p:cNvPr id="4" name="Content Placeholder 3">
            <a:extLst>
              <a:ext uri="{FF2B5EF4-FFF2-40B4-BE49-F238E27FC236}">
                <a16:creationId xmlns:a16="http://schemas.microsoft.com/office/drawing/2014/main" id="{8E4EC17D-578D-4186-8B82-16B226C3C6BF}"/>
              </a:ext>
            </a:extLst>
          </p:cNvPr>
          <p:cNvGraphicFramePr>
            <a:graphicFrameLocks noGrp="1"/>
          </p:cNvGraphicFramePr>
          <p:nvPr>
            <p:ph idx="1"/>
            <p:extLst>
              <p:ext uri="{D42A27DB-BD31-4B8C-83A1-F6EECF244321}">
                <p14:modId xmlns:p14="http://schemas.microsoft.com/office/powerpoint/2010/main" val="3917221525"/>
              </p:ext>
            </p:extLst>
          </p:nvPr>
        </p:nvGraphicFramePr>
        <p:xfrm>
          <a:off x="677690" y="2528047"/>
          <a:ext cx="8596312" cy="2647671"/>
        </p:xfrm>
        <a:graphic>
          <a:graphicData uri="http://schemas.openxmlformats.org/drawingml/2006/table">
            <a:tbl>
              <a:tblPr firstRow="1" bandRow="1">
                <a:tableStyleId>{00A15C55-8517-42AA-B614-E9B94910E393}</a:tableStyleId>
              </a:tblPr>
              <a:tblGrid>
                <a:gridCol w="4298156">
                  <a:extLst>
                    <a:ext uri="{9D8B030D-6E8A-4147-A177-3AD203B41FA5}">
                      <a16:colId xmlns:a16="http://schemas.microsoft.com/office/drawing/2014/main" val="4093146958"/>
                    </a:ext>
                  </a:extLst>
                </a:gridCol>
                <a:gridCol w="4298156">
                  <a:extLst>
                    <a:ext uri="{9D8B030D-6E8A-4147-A177-3AD203B41FA5}">
                      <a16:colId xmlns:a16="http://schemas.microsoft.com/office/drawing/2014/main" val="2925502581"/>
                    </a:ext>
                  </a:extLst>
                </a:gridCol>
              </a:tblGrid>
              <a:tr h="422631">
                <a:tc>
                  <a:txBody>
                    <a:bodyPr/>
                    <a:lstStyle/>
                    <a:p>
                      <a:pPr algn="ctr"/>
                      <a:r>
                        <a:rPr lang="en-IN" dirty="0"/>
                        <a:t>Models</a:t>
                      </a:r>
                    </a:p>
                  </a:txBody>
                  <a:tcPr/>
                </a:tc>
                <a:tc>
                  <a:txBody>
                    <a:bodyPr/>
                    <a:lstStyle/>
                    <a:p>
                      <a:pPr algn="ctr"/>
                      <a:r>
                        <a:rPr lang="en-IN" dirty="0"/>
                        <a:t>Accuracy</a:t>
                      </a:r>
                    </a:p>
                  </a:txBody>
                  <a:tcPr/>
                </a:tc>
                <a:extLst>
                  <a:ext uri="{0D108BD9-81ED-4DB2-BD59-A6C34878D82A}">
                    <a16:rowId xmlns:a16="http://schemas.microsoft.com/office/drawing/2014/main" val="4217793540"/>
                  </a:ext>
                </a:extLst>
              </a:tr>
              <a:tr h="370840">
                <a:tc>
                  <a:txBody>
                    <a:bodyPr/>
                    <a:lstStyle/>
                    <a:p>
                      <a:pPr algn="ctr"/>
                      <a:r>
                        <a:rPr lang="en-IN" dirty="0"/>
                        <a:t>Inception Color Model</a:t>
                      </a:r>
                    </a:p>
                  </a:txBody>
                  <a:tcPr/>
                </a:tc>
                <a:tc>
                  <a:txBody>
                    <a:bodyPr/>
                    <a:lstStyle/>
                    <a:p>
                      <a:pPr algn="ctr"/>
                      <a:r>
                        <a:rPr lang="en-IN" dirty="0"/>
                        <a:t>88.60724</a:t>
                      </a:r>
                    </a:p>
                  </a:txBody>
                  <a:tcPr/>
                </a:tc>
                <a:extLst>
                  <a:ext uri="{0D108BD9-81ED-4DB2-BD59-A6C34878D82A}">
                    <a16:rowId xmlns:a16="http://schemas.microsoft.com/office/drawing/2014/main" val="4227221940"/>
                  </a:ext>
                </a:extLst>
              </a:tr>
              <a:tr h="370840">
                <a:tc>
                  <a:txBody>
                    <a:bodyPr/>
                    <a:lstStyle/>
                    <a:p>
                      <a:pPr algn="ctr"/>
                      <a:r>
                        <a:rPr lang="en-IN" dirty="0"/>
                        <a:t>Inception Gray Model</a:t>
                      </a:r>
                    </a:p>
                  </a:txBody>
                  <a:tcPr/>
                </a:tc>
                <a:tc>
                  <a:txBody>
                    <a:bodyPr/>
                    <a:lstStyle/>
                    <a:p>
                      <a:pPr algn="ctr"/>
                      <a:r>
                        <a:rPr lang="en-IN" dirty="0"/>
                        <a:t>84.87418</a:t>
                      </a:r>
                    </a:p>
                  </a:txBody>
                  <a:tcPr/>
                </a:tc>
                <a:extLst>
                  <a:ext uri="{0D108BD9-81ED-4DB2-BD59-A6C34878D82A}">
                    <a16:rowId xmlns:a16="http://schemas.microsoft.com/office/drawing/2014/main" val="3769327806"/>
                  </a:ext>
                </a:extLst>
              </a:tr>
              <a:tr h="370840">
                <a:tc>
                  <a:txBody>
                    <a:bodyPr/>
                    <a:lstStyle/>
                    <a:p>
                      <a:pPr algn="ctr"/>
                      <a:r>
                        <a:rPr lang="en-IN" dirty="0"/>
                        <a:t>Inception Segmented Model</a:t>
                      </a:r>
                    </a:p>
                  </a:txBody>
                  <a:tcPr/>
                </a:tc>
                <a:tc>
                  <a:txBody>
                    <a:bodyPr/>
                    <a:lstStyle/>
                    <a:p>
                      <a:pPr algn="ctr"/>
                      <a:r>
                        <a:rPr lang="en-IN" dirty="0"/>
                        <a:t>90.28481</a:t>
                      </a:r>
                    </a:p>
                  </a:txBody>
                  <a:tcPr/>
                </a:tc>
                <a:extLst>
                  <a:ext uri="{0D108BD9-81ED-4DB2-BD59-A6C34878D82A}">
                    <a16:rowId xmlns:a16="http://schemas.microsoft.com/office/drawing/2014/main" val="2107973916"/>
                  </a:ext>
                </a:extLst>
              </a:tr>
              <a:tr h="370840">
                <a:tc>
                  <a:txBody>
                    <a:bodyPr/>
                    <a:lstStyle/>
                    <a:p>
                      <a:pPr algn="ctr"/>
                      <a:r>
                        <a:rPr lang="en-IN" dirty="0"/>
                        <a:t>VGG16 Color Model</a:t>
                      </a:r>
                    </a:p>
                  </a:txBody>
                  <a:tcPr/>
                </a:tc>
                <a:tc>
                  <a:txBody>
                    <a:bodyPr/>
                    <a:lstStyle/>
                    <a:p>
                      <a:pPr algn="ctr"/>
                      <a:r>
                        <a:rPr lang="en-IN" dirty="0"/>
                        <a:t>93.15144</a:t>
                      </a:r>
                    </a:p>
                  </a:txBody>
                  <a:tcPr/>
                </a:tc>
                <a:extLst>
                  <a:ext uri="{0D108BD9-81ED-4DB2-BD59-A6C34878D82A}">
                    <a16:rowId xmlns:a16="http://schemas.microsoft.com/office/drawing/2014/main" val="337609125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VGG16 Gray Model</a:t>
                      </a:r>
                    </a:p>
                  </a:txBody>
                  <a:tcPr/>
                </a:tc>
                <a:tc>
                  <a:txBody>
                    <a:bodyPr/>
                    <a:lstStyle/>
                    <a:p>
                      <a:pPr algn="ctr"/>
                      <a:r>
                        <a:rPr lang="en-IN" dirty="0"/>
                        <a:t>89.40916</a:t>
                      </a:r>
                    </a:p>
                  </a:txBody>
                  <a:tcPr/>
                </a:tc>
                <a:extLst>
                  <a:ext uri="{0D108BD9-81ED-4DB2-BD59-A6C34878D82A}">
                    <a16:rowId xmlns:a16="http://schemas.microsoft.com/office/drawing/2014/main" val="11593522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VGG16 Segmented Model</a:t>
                      </a:r>
                    </a:p>
                  </a:txBody>
                  <a:tcPr/>
                </a:tc>
                <a:tc>
                  <a:txBody>
                    <a:bodyPr/>
                    <a:lstStyle/>
                    <a:p>
                      <a:pPr algn="ctr"/>
                      <a:r>
                        <a:rPr lang="en-IN" dirty="0"/>
                        <a:t>91.53839</a:t>
                      </a:r>
                    </a:p>
                  </a:txBody>
                  <a:tcPr/>
                </a:tc>
                <a:extLst>
                  <a:ext uri="{0D108BD9-81ED-4DB2-BD59-A6C34878D82A}">
                    <a16:rowId xmlns:a16="http://schemas.microsoft.com/office/drawing/2014/main" val="4136971787"/>
                  </a:ext>
                </a:extLst>
              </a:tr>
            </a:tbl>
          </a:graphicData>
        </a:graphic>
      </p:graphicFrame>
    </p:spTree>
    <p:extLst>
      <p:ext uri="{BB962C8B-B14F-4D97-AF65-F5344CB8AC3E}">
        <p14:creationId xmlns:p14="http://schemas.microsoft.com/office/powerpoint/2010/main" val="2466522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C3DAFF-9F4B-4F0F-BA53-EC643DDDA9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3900073" cy="2808861"/>
          </a:xfrm>
        </p:spPr>
      </p:pic>
      <p:pic>
        <p:nvPicPr>
          <p:cNvPr id="7" name="Picture 6">
            <a:extLst>
              <a:ext uri="{FF2B5EF4-FFF2-40B4-BE49-F238E27FC236}">
                <a16:creationId xmlns:a16="http://schemas.microsoft.com/office/drawing/2014/main" id="{4062720B-6E97-4516-983A-62E3203EE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721" y="0"/>
            <a:ext cx="4156761" cy="2846152"/>
          </a:xfrm>
          <a:prstGeom prst="rect">
            <a:avLst/>
          </a:prstGeom>
        </p:spPr>
      </p:pic>
      <p:pic>
        <p:nvPicPr>
          <p:cNvPr id="9" name="Picture 8">
            <a:extLst>
              <a:ext uri="{FF2B5EF4-FFF2-40B4-BE49-F238E27FC236}">
                <a16:creationId xmlns:a16="http://schemas.microsoft.com/office/drawing/2014/main" id="{3F520442-CA13-47E4-97AE-70A09883A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309702"/>
            <a:ext cx="3900074" cy="2808862"/>
          </a:xfrm>
          <a:prstGeom prst="rect">
            <a:avLst/>
          </a:prstGeom>
        </p:spPr>
      </p:pic>
      <p:pic>
        <p:nvPicPr>
          <p:cNvPr id="11" name="Picture 10">
            <a:extLst>
              <a:ext uri="{FF2B5EF4-FFF2-40B4-BE49-F238E27FC236}">
                <a16:creationId xmlns:a16="http://schemas.microsoft.com/office/drawing/2014/main" id="{525EDAF9-6B67-47B3-AB86-5BDFB54C1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6721" y="3267075"/>
            <a:ext cx="3985268" cy="2894115"/>
          </a:xfrm>
          <a:prstGeom prst="rect">
            <a:avLst/>
          </a:prstGeom>
        </p:spPr>
      </p:pic>
      <p:sp>
        <p:nvSpPr>
          <p:cNvPr id="13" name="TextBox 12">
            <a:extLst>
              <a:ext uri="{FF2B5EF4-FFF2-40B4-BE49-F238E27FC236}">
                <a16:creationId xmlns:a16="http://schemas.microsoft.com/office/drawing/2014/main" id="{7A16EA79-61D8-4581-B500-DB45C81B0E2D}"/>
              </a:ext>
            </a:extLst>
          </p:cNvPr>
          <p:cNvSpPr txBox="1"/>
          <p:nvPr/>
        </p:nvSpPr>
        <p:spPr>
          <a:xfrm>
            <a:off x="1676401" y="2808861"/>
            <a:ext cx="5567082" cy="369332"/>
          </a:xfrm>
          <a:prstGeom prst="rect">
            <a:avLst/>
          </a:prstGeom>
          <a:noFill/>
        </p:spPr>
        <p:txBody>
          <a:bodyPr wrap="square" rtlCol="0">
            <a:spAutoFit/>
          </a:bodyPr>
          <a:lstStyle/>
          <a:p>
            <a:pPr algn="ctr"/>
            <a:r>
              <a:rPr lang="en-US" dirty="0">
                <a:solidFill>
                  <a:schemeClr val="bg1"/>
                </a:solidFill>
              </a:rPr>
              <a:t>Inception Color Model</a:t>
            </a:r>
            <a:endParaRPr lang="en-IN" dirty="0">
              <a:solidFill>
                <a:schemeClr val="bg1"/>
              </a:solidFill>
            </a:endParaRPr>
          </a:p>
        </p:txBody>
      </p:sp>
      <p:sp>
        <p:nvSpPr>
          <p:cNvPr id="16" name="TextBox 15">
            <a:extLst>
              <a:ext uri="{FF2B5EF4-FFF2-40B4-BE49-F238E27FC236}">
                <a16:creationId xmlns:a16="http://schemas.microsoft.com/office/drawing/2014/main" id="{4EA26FA7-24E0-406E-8AA0-69C2AEE9EBA5}"/>
              </a:ext>
            </a:extLst>
          </p:cNvPr>
          <p:cNvSpPr txBox="1"/>
          <p:nvPr/>
        </p:nvSpPr>
        <p:spPr>
          <a:xfrm>
            <a:off x="1676401" y="6180845"/>
            <a:ext cx="5567082" cy="369332"/>
          </a:xfrm>
          <a:prstGeom prst="rect">
            <a:avLst/>
          </a:prstGeom>
          <a:noFill/>
        </p:spPr>
        <p:txBody>
          <a:bodyPr wrap="square" rtlCol="0">
            <a:spAutoFit/>
          </a:bodyPr>
          <a:lstStyle/>
          <a:p>
            <a:pPr algn="ctr"/>
            <a:r>
              <a:rPr lang="en-US" dirty="0">
                <a:solidFill>
                  <a:schemeClr val="bg1"/>
                </a:solidFill>
              </a:rPr>
              <a:t>Inception Gray Model</a:t>
            </a:r>
            <a:endParaRPr lang="en-IN" dirty="0">
              <a:solidFill>
                <a:schemeClr val="bg1"/>
              </a:solidFill>
            </a:endParaRPr>
          </a:p>
        </p:txBody>
      </p:sp>
    </p:spTree>
    <p:extLst>
      <p:ext uri="{BB962C8B-B14F-4D97-AF65-F5344CB8AC3E}">
        <p14:creationId xmlns:p14="http://schemas.microsoft.com/office/powerpoint/2010/main" val="3007440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1F65CD-DAC4-489C-A8F6-782A74150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730"/>
            <a:ext cx="4052047" cy="2918314"/>
          </a:xfrm>
          <a:prstGeom prst="rect">
            <a:avLst/>
          </a:prstGeom>
        </p:spPr>
      </p:pic>
      <p:pic>
        <p:nvPicPr>
          <p:cNvPr id="12" name="Picture 11">
            <a:extLst>
              <a:ext uri="{FF2B5EF4-FFF2-40B4-BE49-F238E27FC236}">
                <a16:creationId xmlns:a16="http://schemas.microsoft.com/office/drawing/2014/main" id="{313C104B-F342-4DB4-B68E-3F00050A6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37" y="-10400"/>
            <a:ext cx="4247652" cy="3012365"/>
          </a:xfrm>
          <a:prstGeom prst="rect">
            <a:avLst/>
          </a:prstGeom>
        </p:spPr>
      </p:pic>
      <p:pic>
        <p:nvPicPr>
          <p:cNvPr id="14" name="Picture 13">
            <a:extLst>
              <a:ext uri="{FF2B5EF4-FFF2-40B4-BE49-F238E27FC236}">
                <a16:creationId xmlns:a16="http://schemas.microsoft.com/office/drawing/2014/main" id="{68BE075B-C86F-4FD1-B5C1-B5E634E4B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 y="3328370"/>
            <a:ext cx="4113960" cy="2962903"/>
          </a:xfrm>
          <a:prstGeom prst="rect">
            <a:avLst/>
          </a:prstGeom>
        </p:spPr>
      </p:pic>
      <p:sp>
        <p:nvSpPr>
          <p:cNvPr id="15" name="TextBox 14">
            <a:extLst>
              <a:ext uri="{FF2B5EF4-FFF2-40B4-BE49-F238E27FC236}">
                <a16:creationId xmlns:a16="http://schemas.microsoft.com/office/drawing/2014/main" id="{FF06236E-65D9-4DA8-A7A8-768C2D6568BD}"/>
              </a:ext>
            </a:extLst>
          </p:cNvPr>
          <p:cNvSpPr txBox="1"/>
          <p:nvPr/>
        </p:nvSpPr>
        <p:spPr>
          <a:xfrm>
            <a:off x="1622613" y="2889543"/>
            <a:ext cx="5567082" cy="369332"/>
          </a:xfrm>
          <a:prstGeom prst="rect">
            <a:avLst/>
          </a:prstGeom>
          <a:noFill/>
        </p:spPr>
        <p:txBody>
          <a:bodyPr wrap="square" rtlCol="0">
            <a:spAutoFit/>
          </a:bodyPr>
          <a:lstStyle/>
          <a:p>
            <a:pPr algn="ctr"/>
            <a:r>
              <a:rPr lang="en-US" dirty="0">
                <a:solidFill>
                  <a:schemeClr val="bg1"/>
                </a:solidFill>
              </a:rPr>
              <a:t>Inception Segmented Model</a:t>
            </a:r>
            <a:endParaRPr lang="en-IN" dirty="0">
              <a:solidFill>
                <a:schemeClr val="bg1"/>
              </a:solidFill>
            </a:endParaRPr>
          </a:p>
        </p:txBody>
      </p:sp>
      <p:sp>
        <p:nvSpPr>
          <p:cNvPr id="17" name="TextBox 16">
            <a:extLst>
              <a:ext uri="{FF2B5EF4-FFF2-40B4-BE49-F238E27FC236}">
                <a16:creationId xmlns:a16="http://schemas.microsoft.com/office/drawing/2014/main" id="{99652CF1-CFFD-411C-A63B-C61E793EFE69}"/>
              </a:ext>
            </a:extLst>
          </p:cNvPr>
          <p:cNvSpPr txBox="1"/>
          <p:nvPr/>
        </p:nvSpPr>
        <p:spPr>
          <a:xfrm>
            <a:off x="1622613" y="6270291"/>
            <a:ext cx="5567082" cy="369332"/>
          </a:xfrm>
          <a:prstGeom prst="rect">
            <a:avLst/>
          </a:prstGeom>
          <a:noFill/>
        </p:spPr>
        <p:txBody>
          <a:bodyPr wrap="square" rtlCol="0">
            <a:spAutoFit/>
          </a:bodyPr>
          <a:lstStyle/>
          <a:p>
            <a:pPr algn="ctr"/>
            <a:r>
              <a:rPr lang="en-US" dirty="0">
                <a:solidFill>
                  <a:schemeClr val="bg1"/>
                </a:solidFill>
              </a:rPr>
              <a:t>VGG16 Gray Model</a:t>
            </a:r>
            <a:endParaRPr lang="en-IN" dirty="0">
              <a:solidFill>
                <a:schemeClr val="bg1"/>
              </a:solidFill>
            </a:endParaRPr>
          </a:p>
        </p:txBody>
      </p:sp>
      <p:pic>
        <p:nvPicPr>
          <p:cNvPr id="19" name="Picture 18">
            <a:extLst>
              <a:ext uri="{FF2B5EF4-FFF2-40B4-BE49-F238E27FC236}">
                <a16:creationId xmlns:a16="http://schemas.microsoft.com/office/drawing/2014/main" id="{FFEE0CCB-735C-4512-B204-1281EBCF8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2937" y="3328370"/>
            <a:ext cx="4247652" cy="2962903"/>
          </a:xfrm>
          <a:prstGeom prst="rect">
            <a:avLst/>
          </a:prstGeom>
        </p:spPr>
      </p:pic>
    </p:spTree>
    <p:extLst>
      <p:ext uri="{BB962C8B-B14F-4D97-AF65-F5344CB8AC3E}">
        <p14:creationId xmlns:p14="http://schemas.microsoft.com/office/powerpoint/2010/main" val="3303096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F06236E-65D9-4DA8-A7A8-768C2D6568BD}"/>
              </a:ext>
            </a:extLst>
          </p:cNvPr>
          <p:cNvSpPr txBox="1"/>
          <p:nvPr/>
        </p:nvSpPr>
        <p:spPr>
          <a:xfrm>
            <a:off x="1622613" y="2889543"/>
            <a:ext cx="5567082" cy="369332"/>
          </a:xfrm>
          <a:prstGeom prst="rect">
            <a:avLst/>
          </a:prstGeom>
          <a:noFill/>
        </p:spPr>
        <p:txBody>
          <a:bodyPr wrap="square" rtlCol="0">
            <a:spAutoFit/>
          </a:bodyPr>
          <a:lstStyle/>
          <a:p>
            <a:pPr algn="ctr"/>
            <a:r>
              <a:rPr lang="en-US" dirty="0">
                <a:solidFill>
                  <a:schemeClr val="bg1"/>
                </a:solidFill>
              </a:rPr>
              <a:t>VGG16 Segmented Model</a:t>
            </a:r>
            <a:endParaRPr lang="en-IN" dirty="0">
              <a:solidFill>
                <a:schemeClr val="bg1"/>
              </a:solidFill>
            </a:endParaRPr>
          </a:p>
        </p:txBody>
      </p:sp>
      <p:sp>
        <p:nvSpPr>
          <p:cNvPr id="17" name="TextBox 16">
            <a:extLst>
              <a:ext uri="{FF2B5EF4-FFF2-40B4-BE49-F238E27FC236}">
                <a16:creationId xmlns:a16="http://schemas.microsoft.com/office/drawing/2014/main" id="{99652CF1-CFFD-411C-A63B-C61E793EFE69}"/>
              </a:ext>
            </a:extLst>
          </p:cNvPr>
          <p:cNvSpPr txBox="1"/>
          <p:nvPr/>
        </p:nvSpPr>
        <p:spPr>
          <a:xfrm>
            <a:off x="1622613" y="6349095"/>
            <a:ext cx="5567082" cy="369332"/>
          </a:xfrm>
          <a:prstGeom prst="rect">
            <a:avLst/>
          </a:prstGeom>
          <a:noFill/>
        </p:spPr>
        <p:txBody>
          <a:bodyPr wrap="square" rtlCol="0">
            <a:spAutoFit/>
          </a:bodyPr>
          <a:lstStyle/>
          <a:p>
            <a:pPr algn="ctr"/>
            <a:r>
              <a:rPr lang="en-US" dirty="0">
                <a:solidFill>
                  <a:schemeClr val="bg1"/>
                </a:solidFill>
              </a:rPr>
              <a:t>VGG16 Color Model</a:t>
            </a:r>
            <a:endParaRPr lang="en-IN" dirty="0">
              <a:solidFill>
                <a:schemeClr val="bg1"/>
              </a:solidFill>
            </a:endParaRPr>
          </a:p>
        </p:txBody>
      </p:sp>
      <p:pic>
        <p:nvPicPr>
          <p:cNvPr id="3" name="Picture 2">
            <a:extLst>
              <a:ext uri="{FF2B5EF4-FFF2-40B4-BE49-F238E27FC236}">
                <a16:creationId xmlns:a16="http://schemas.microsoft.com/office/drawing/2014/main" id="{CD0E9B84-C9B3-4BA3-9341-EA66B80A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1" y="0"/>
            <a:ext cx="4109263" cy="2959521"/>
          </a:xfrm>
          <a:prstGeom prst="rect">
            <a:avLst/>
          </a:prstGeom>
        </p:spPr>
      </p:pic>
      <p:pic>
        <p:nvPicPr>
          <p:cNvPr id="5" name="Picture 4">
            <a:extLst>
              <a:ext uri="{FF2B5EF4-FFF2-40B4-BE49-F238E27FC236}">
                <a16:creationId xmlns:a16="http://schemas.microsoft.com/office/drawing/2014/main" id="{FDE444B4-29B6-4911-AB39-781FE9A07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747" y="1"/>
            <a:ext cx="4109263" cy="2914222"/>
          </a:xfrm>
          <a:prstGeom prst="rect">
            <a:avLst/>
          </a:prstGeom>
        </p:spPr>
      </p:pic>
      <p:pic>
        <p:nvPicPr>
          <p:cNvPr id="4" name="Picture 3">
            <a:extLst>
              <a:ext uri="{FF2B5EF4-FFF2-40B4-BE49-F238E27FC236}">
                <a16:creationId xmlns:a16="http://schemas.microsoft.com/office/drawing/2014/main" id="{99AC8BE6-6CF2-47FD-B0F4-24023FB07668}"/>
              </a:ext>
            </a:extLst>
          </p:cNvPr>
          <p:cNvPicPr>
            <a:picLocks noChangeAspect="1"/>
          </p:cNvPicPr>
          <p:nvPr/>
        </p:nvPicPr>
        <p:blipFill>
          <a:blip r:embed="rId4"/>
          <a:stretch>
            <a:fillRect/>
          </a:stretch>
        </p:blipFill>
        <p:spPr>
          <a:xfrm>
            <a:off x="0" y="3451409"/>
            <a:ext cx="3980329" cy="2775130"/>
          </a:xfrm>
          <a:prstGeom prst="rect">
            <a:avLst/>
          </a:prstGeom>
        </p:spPr>
      </p:pic>
      <p:pic>
        <p:nvPicPr>
          <p:cNvPr id="7" name="Picture 6">
            <a:extLst>
              <a:ext uri="{FF2B5EF4-FFF2-40B4-BE49-F238E27FC236}">
                <a16:creationId xmlns:a16="http://schemas.microsoft.com/office/drawing/2014/main" id="{DF27C088-F06F-4A94-A707-637B01700F8F}"/>
              </a:ext>
            </a:extLst>
          </p:cNvPr>
          <p:cNvPicPr>
            <a:picLocks noChangeAspect="1"/>
          </p:cNvPicPr>
          <p:nvPr/>
        </p:nvPicPr>
        <p:blipFill>
          <a:blip r:embed="rId5"/>
          <a:stretch>
            <a:fillRect/>
          </a:stretch>
        </p:blipFill>
        <p:spPr>
          <a:xfrm>
            <a:off x="4631747" y="3381431"/>
            <a:ext cx="4216419" cy="2816341"/>
          </a:xfrm>
          <a:prstGeom prst="rect">
            <a:avLst/>
          </a:prstGeom>
        </p:spPr>
      </p:pic>
    </p:spTree>
    <p:extLst>
      <p:ext uri="{BB962C8B-B14F-4D97-AF65-F5344CB8AC3E}">
        <p14:creationId xmlns:p14="http://schemas.microsoft.com/office/powerpoint/2010/main" val="350281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A79A-46AC-48C4-807B-6DA96B489999}"/>
              </a:ext>
            </a:extLst>
          </p:cNvPr>
          <p:cNvSpPr>
            <a:spLocks noGrp="1"/>
          </p:cNvSpPr>
          <p:nvPr>
            <p:ph type="title"/>
          </p:nvPr>
        </p:nvSpPr>
        <p:spPr>
          <a:xfrm>
            <a:off x="677334" y="1131216"/>
            <a:ext cx="8596668" cy="799183"/>
          </a:xfrm>
        </p:spPr>
        <p:txBody>
          <a:bodyPr/>
          <a:lstStyle/>
          <a:p>
            <a:pPr algn="ctr"/>
            <a:r>
              <a:rPr lang="en-US" dirty="0"/>
              <a:t>Models</a:t>
            </a:r>
            <a:endParaRPr lang="en-IN" dirty="0"/>
          </a:p>
        </p:txBody>
      </p:sp>
      <p:sp>
        <p:nvSpPr>
          <p:cNvPr id="3" name="Content Placeholder 2">
            <a:extLst>
              <a:ext uri="{FF2B5EF4-FFF2-40B4-BE49-F238E27FC236}">
                <a16:creationId xmlns:a16="http://schemas.microsoft.com/office/drawing/2014/main" id="{78040EFA-28D9-4B21-B04C-6A948A045C5C}"/>
              </a:ext>
            </a:extLst>
          </p:cNvPr>
          <p:cNvSpPr>
            <a:spLocks noGrp="1"/>
          </p:cNvSpPr>
          <p:nvPr>
            <p:ph idx="1"/>
          </p:nvPr>
        </p:nvSpPr>
        <p:spPr/>
        <p:txBody>
          <a:bodyPr>
            <a:normAutofit/>
          </a:bodyPr>
          <a:lstStyle/>
          <a:p>
            <a:r>
              <a:rPr lang="en-US" sz="2000" dirty="0">
                <a:solidFill>
                  <a:schemeClr val="bg1"/>
                </a:solidFill>
              </a:rPr>
              <a:t>Inception Color Model</a:t>
            </a:r>
          </a:p>
          <a:p>
            <a:r>
              <a:rPr lang="en-US" sz="2000" dirty="0">
                <a:solidFill>
                  <a:schemeClr val="bg1"/>
                </a:solidFill>
              </a:rPr>
              <a:t>Inception Gray Model</a:t>
            </a:r>
          </a:p>
          <a:p>
            <a:r>
              <a:rPr lang="en-US" sz="2000" dirty="0">
                <a:solidFill>
                  <a:schemeClr val="bg1"/>
                </a:solidFill>
              </a:rPr>
              <a:t>Inception Segmented Model</a:t>
            </a:r>
          </a:p>
          <a:p>
            <a:r>
              <a:rPr lang="en-US" sz="2000" dirty="0">
                <a:solidFill>
                  <a:schemeClr val="bg1"/>
                </a:solidFill>
              </a:rPr>
              <a:t>VGG16 Color Model</a:t>
            </a:r>
          </a:p>
          <a:p>
            <a:r>
              <a:rPr lang="en-US" sz="2000" dirty="0">
                <a:solidFill>
                  <a:schemeClr val="bg1"/>
                </a:solidFill>
              </a:rPr>
              <a:t>VGG16 Gray Model</a:t>
            </a:r>
          </a:p>
          <a:p>
            <a:r>
              <a:rPr lang="en-US" sz="2000" dirty="0">
                <a:solidFill>
                  <a:schemeClr val="bg1"/>
                </a:solidFill>
              </a:rPr>
              <a:t>VGG16 Segmented Model</a:t>
            </a:r>
          </a:p>
          <a:p>
            <a:endParaRPr lang="en-IN" sz="2000" dirty="0">
              <a:solidFill>
                <a:schemeClr val="bg1"/>
              </a:solidFill>
            </a:endParaRPr>
          </a:p>
        </p:txBody>
      </p:sp>
      <p:cxnSp>
        <p:nvCxnSpPr>
          <p:cNvPr id="5" name="Straight Connector 4">
            <a:extLst>
              <a:ext uri="{FF2B5EF4-FFF2-40B4-BE49-F238E27FC236}">
                <a16:creationId xmlns:a16="http://schemas.microsoft.com/office/drawing/2014/main" id="{1897B45F-67AD-4228-A544-B251A2409460}"/>
              </a:ext>
            </a:extLst>
          </p:cNvPr>
          <p:cNvCxnSpPr>
            <a:cxnSpLocks/>
          </p:cNvCxnSpPr>
          <p:nvPr/>
        </p:nvCxnSpPr>
        <p:spPr>
          <a:xfrm>
            <a:off x="3601039" y="2375555"/>
            <a:ext cx="17345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BB1F89DF-DF1C-461C-A893-ED569FADF2B4}"/>
              </a:ext>
            </a:extLst>
          </p:cNvPr>
          <p:cNvCxnSpPr/>
          <p:nvPr/>
        </p:nvCxnSpPr>
        <p:spPr>
          <a:xfrm>
            <a:off x="3289955" y="3685880"/>
            <a:ext cx="204561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80A0ADB9-00B9-4CBA-921B-247186BA1393}"/>
              </a:ext>
            </a:extLst>
          </p:cNvPr>
          <p:cNvCxnSpPr/>
          <p:nvPr/>
        </p:nvCxnSpPr>
        <p:spPr>
          <a:xfrm>
            <a:off x="5335571" y="2375555"/>
            <a:ext cx="0" cy="452486"/>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0EB137BA-889D-4434-A10E-FC7F3A0C9F01}"/>
              </a:ext>
            </a:extLst>
          </p:cNvPr>
          <p:cNvCxnSpPr/>
          <p:nvPr/>
        </p:nvCxnSpPr>
        <p:spPr>
          <a:xfrm>
            <a:off x="5337142" y="3233394"/>
            <a:ext cx="0" cy="452486"/>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ED5CCCA1-D35D-45C7-9B2E-96A21B1F1091}"/>
              </a:ext>
            </a:extLst>
          </p:cNvPr>
          <p:cNvCxnSpPr/>
          <p:nvPr/>
        </p:nvCxnSpPr>
        <p:spPr>
          <a:xfrm>
            <a:off x="5335571" y="2828041"/>
            <a:ext cx="49962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EF4C2441-772F-4C4D-8849-34592A388D13}"/>
              </a:ext>
            </a:extLst>
          </p:cNvPr>
          <p:cNvCxnSpPr/>
          <p:nvPr/>
        </p:nvCxnSpPr>
        <p:spPr>
          <a:xfrm>
            <a:off x="5335571" y="3244392"/>
            <a:ext cx="499621"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582B0BDF-E202-4813-B14D-FCE296141CD3}"/>
              </a:ext>
            </a:extLst>
          </p:cNvPr>
          <p:cNvSpPr/>
          <p:nvPr/>
        </p:nvSpPr>
        <p:spPr>
          <a:xfrm>
            <a:off x="5871636" y="2633701"/>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Color Model</a:t>
            </a:r>
            <a:endParaRPr lang="en-IN" dirty="0"/>
          </a:p>
        </p:txBody>
      </p:sp>
      <p:cxnSp>
        <p:nvCxnSpPr>
          <p:cNvPr id="18" name="Connector: Elbow 17">
            <a:extLst>
              <a:ext uri="{FF2B5EF4-FFF2-40B4-BE49-F238E27FC236}">
                <a16:creationId xmlns:a16="http://schemas.microsoft.com/office/drawing/2014/main" id="{1764C875-79C6-4974-8AF8-6490104187AB}"/>
              </a:ext>
            </a:extLst>
          </p:cNvPr>
          <p:cNvCxnSpPr/>
          <p:nvPr/>
        </p:nvCxnSpPr>
        <p:spPr>
          <a:xfrm>
            <a:off x="3516198" y="2828041"/>
            <a:ext cx="2318994" cy="1102936"/>
          </a:xfrm>
          <a:prstGeom prst="bentConnector3">
            <a:avLst/>
          </a:prstGeom>
          <a:ln/>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19198374-F027-4695-BE15-E03B34D2FC70}"/>
              </a:ext>
            </a:extLst>
          </p:cNvPr>
          <p:cNvCxnSpPr>
            <a:cxnSpLocks/>
          </p:cNvCxnSpPr>
          <p:nvPr/>
        </p:nvCxnSpPr>
        <p:spPr>
          <a:xfrm>
            <a:off x="3299915" y="4071394"/>
            <a:ext cx="2535277" cy="346910"/>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BA989B1F-AFDC-4B58-AE52-2C99553E5D9F}"/>
              </a:ext>
            </a:extLst>
          </p:cNvPr>
          <p:cNvSpPr/>
          <p:nvPr/>
        </p:nvSpPr>
        <p:spPr>
          <a:xfrm>
            <a:off x="5871636" y="3782765"/>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Gray Model</a:t>
            </a:r>
            <a:endParaRPr lang="en-IN" dirty="0"/>
          </a:p>
        </p:txBody>
      </p:sp>
      <p:cxnSp>
        <p:nvCxnSpPr>
          <p:cNvPr id="23" name="Connector: Elbow 22">
            <a:extLst>
              <a:ext uri="{FF2B5EF4-FFF2-40B4-BE49-F238E27FC236}">
                <a16:creationId xmlns:a16="http://schemas.microsoft.com/office/drawing/2014/main" id="{6C399C98-87E6-470D-9FC1-D71090AACE03}"/>
              </a:ext>
            </a:extLst>
          </p:cNvPr>
          <p:cNvCxnSpPr/>
          <p:nvPr/>
        </p:nvCxnSpPr>
        <p:spPr>
          <a:xfrm rot="16200000" flipH="1">
            <a:off x="3908197" y="3657851"/>
            <a:ext cx="1930923" cy="1121790"/>
          </a:xfrm>
          <a:prstGeom prst="bentConnector3">
            <a:avLst/>
          </a:prstGeom>
        </p:spPr>
        <p:style>
          <a:lnRef idx="3">
            <a:schemeClr val="accent4"/>
          </a:lnRef>
          <a:fillRef idx="0">
            <a:schemeClr val="accent4"/>
          </a:fillRef>
          <a:effectRef idx="2">
            <a:schemeClr val="accent4"/>
          </a:effectRef>
          <a:fontRef idx="minor">
            <a:schemeClr val="tx1"/>
          </a:fontRef>
        </p:style>
      </p:cxnSp>
      <p:cxnSp>
        <p:nvCxnSpPr>
          <p:cNvPr id="25" name="Connector: Elbow 24">
            <a:extLst>
              <a:ext uri="{FF2B5EF4-FFF2-40B4-BE49-F238E27FC236}">
                <a16:creationId xmlns:a16="http://schemas.microsoft.com/office/drawing/2014/main" id="{AED013AD-1AD1-4CAD-9364-CE21735D22DF}"/>
              </a:ext>
            </a:extLst>
          </p:cNvPr>
          <p:cNvCxnSpPr/>
          <p:nvPr/>
        </p:nvCxnSpPr>
        <p:spPr>
          <a:xfrm>
            <a:off x="3959258" y="4598740"/>
            <a:ext cx="1927505" cy="1128044"/>
          </a:xfrm>
          <a:prstGeom prst="bentConnector3">
            <a:avLst/>
          </a:prstGeom>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8C4BF688-C05B-4164-A1BF-32600DC930B8}"/>
              </a:ext>
            </a:extLst>
          </p:cNvPr>
          <p:cNvCxnSpPr>
            <a:cxnSpLocks/>
          </p:cNvCxnSpPr>
          <p:nvPr/>
        </p:nvCxnSpPr>
        <p:spPr>
          <a:xfrm flipV="1">
            <a:off x="5434554" y="5175315"/>
            <a:ext cx="452209" cy="8893"/>
          </a:xfrm>
          <a:prstGeom prst="line">
            <a:avLst/>
          </a:prstGeom>
        </p:spPr>
        <p:style>
          <a:lnRef idx="3">
            <a:schemeClr val="accent4"/>
          </a:lnRef>
          <a:fillRef idx="0">
            <a:schemeClr val="accent4"/>
          </a:fillRef>
          <a:effectRef idx="2">
            <a:schemeClr val="accent4"/>
          </a:effectRef>
          <a:fontRef idx="minor">
            <a:schemeClr val="tx1"/>
          </a:fontRef>
        </p:style>
      </p:cxnSp>
      <p:sp>
        <p:nvSpPr>
          <p:cNvPr id="28" name="Rectangle 27">
            <a:extLst>
              <a:ext uri="{FF2B5EF4-FFF2-40B4-BE49-F238E27FC236}">
                <a16:creationId xmlns:a16="http://schemas.microsoft.com/office/drawing/2014/main" id="{C11B8290-1398-468A-AD17-E1A0135D1E8F}"/>
              </a:ext>
            </a:extLst>
          </p:cNvPr>
          <p:cNvSpPr/>
          <p:nvPr/>
        </p:nvSpPr>
        <p:spPr>
          <a:xfrm>
            <a:off x="5896723" y="5044951"/>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Segmented Model</a:t>
            </a:r>
            <a:endParaRPr lang="en-IN" dirty="0"/>
          </a:p>
        </p:txBody>
      </p:sp>
    </p:spTree>
    <p:extLst>
      <p:ext uri="{BB962C8B-B14F-4D97-AF65-F5344CB8AC3E}">
        <p14:creationId xmlns:p14="http://schemas.microsoft.com/office/powerpoint/2010/main" val="385558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D4B2-34A4-4C44-B37C-559B40E7B795}"/>
              </a:ext>
            </a:extLst>
          </p:cNvPr>
          <p:cNvSpPr>
            <a:spLocks noGrp="1"/>
          </p:cNvSpPr>
          <p:nvPr>
            <p:ph type="title"/>
          </p:nvPr>
        </p:nvSpPr>
        <p:spPr>
          <a:xfrm>
            <a:off x="677334" y="1120588"/>
            <a:ext cx="8596668" cy="809812"/>
          </a:xfrm>
        </p:spPr>
        <p:txBody>
          <a:bodyPr/>
          <a:lstStyle/>
          <a:p>
            <a:pPr algn="ctr"/>
            <a:r>
              <a:rPr lang="en-IN" dirty="0"/>
              <a:t>Accuracy of Ensembled Models</a:t>
            </a:r>
          </a:p>
        </p:txBody>
      </p:sp>
      <p:graphicFrame>
        <p:nvGraphicFramePr>
          <p:cNvPr id="6" name="Content Placeholder 5">
            <a:extLst>
              <a:ext uri="{FF2B5EF4-FFF2-40B4-BE49-F238E27FC236}">
                <a16:creationId xmlns:a16="http://schemas.microsoft.com/office/drawing/2014/main" id="{77585171-7ABB-4B3B-A1C2-8CB2664DD7FD}"/>
              </a:ext>
            </a:extLst>
          </p:cNvPr>
          <p:cNvGraphicFramePr>
            <a:graphicFrameLocks noGrp="1"/>
          </p:cNvGraphicFramePr>
          <p:nvPr>
            <p:ph idx="1"/>
            <p:extLst>
              <p:ext uri="{D42A27DB-BD31-4B8C-83A1-F6EECF244321}">
                <p14:modId xmlns:p14="http://schemas.microsoft.com/office/powerpoint/2010/main" val="1062568238"/>
              </p:ext>
            </p:extLst>
          </p:nvPr>
        </p:nvGraphicFramePr>
        <p:xfrm>
          <a:off x="677690" y="2834136"/>
          <a:ext cx="8596312" cy="148336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3252380009"/>
                    </a:ext>
                  </a:extLst>
                </a:gridCol>
                <a:gridCol w="4298156">
                  <a:extLst>
                    <a:ext uri="{9D8B030D-6E8A-4147-A177-3AD203B41FA5}">
                      <a16:colId xmlns:a16="http://schemas.microsoft.com/office/drawing/2014/main" val="3936396417"/>
                    </a:ext>
                  </a:extLst>
                </a:gridCol>
              </a:tblGrid>
              <a:tr h="370840">
                <a:tc>
                  <a:txBody>
                    <a:bodyPr/>
                    <a:lstStyle/>
                    <a:p>
                      <a:pPr algn="ctr"/>
                      <a:r>
                        <a:rPr lang="en-US" dirty="0"/>
                        <a:t>Ensembled Models</a:t>
                      </a:r>
                      <a:endParaRPr lang="en-IN" dirty="0"/>
                    </a:p>
                  </a:txBody>
                  <a:tcPr/>
                </a:tc>
                <a:tc>
                  <a:txBody>
                    <a:bodyPr/>
                    <a:lstStyle/>
                    <a:p>
                      <a:pPr algn="ctr"/>
                      <a:r>
                        <a:rPr lang="en-US" dirty="0"/>
                        <a:t>Accuracy</a:t>
                      </a:r>
                      <a:endParaRPr lang="en-IN" dirty="0"/>
                    </a:p>
                  </a:txBody>
                  <a:tcPr/>
                </a:tc>
                <a:extLst>
                  <a:ext uri="{0D108BD9-81ED-4DB2-BD59-A6C34878D82A}">
                    <a16:rowId xmlns:a16="http://schemas.microsoft.com/office/drawing/2014/main" val="2594896512"/>
                  </a:ext>
                </a:extLst>
              </a:tr>
              <a:tr h="370840">
                <a:tc>
                  <a:txBody>
                    <a:bodyPr/>
                    <a:lstStyle/>
                    <a:p>
                      <a:pPr algn="ctr"/>
                      <a:r>
                        <a:rPr lang="en-US" dirty="0"/>
                        <a:t>Ensembled Color Model</a:t>
                      </a:r>
                    </a:p>
                  </a:txBody>
                  <a:tcPr/>
                </a:tc>
                <a:tc>
                  <a:txBody>
                    <a:bodyPr/>
                    <a:lstStyle/>
                    <a:p>
                      <a:pPr algn="ctr"/>
                      <a:r>
                        <a:rPr lang="en-IN" dirty="0"/>
                        <a:t>95.06866</a:t>
                      </a:r>
                    </a:p>
                  </a:txBody>
                  <a:tcPr/>
                </a:tc>
                <a:extLst>
                  <a:ext uri="{0D108BD9-81ED-4DB2-BD59-A6C34878D82A}">
                    <a16:rowId xmlns:a16="http://schemas.microsoft.com/office/drawing/2014/main" val="20441170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Ensembled Gray Model</a:t>
                      </a:r>
                    </a:p>
                  </a:txBody>
                  <a:tcPr/>
                </a:tc>
                <a:tc>
                  <a:txBody>
                    <a:bodyPr/>
                    <a:lstStyle/>
                    <a:p>
                      <a:pPr algn="ctr"/>
                      <a:r>
                        <a:rPr lang="en-IN" dirty="0"/>
                        <a:t>91.23421</a:t>
                      </a:r>
                    </a:p>
                  </a:txBody>
                  <a:tcPr/>
                </a:tc>
                <a:extLst>
                  <a:ext uri="{0D108BD9-81ED-4DB2-BD59-A6C34878D82A}">
                    <a16:rowId xmlns:a16="http://schemas.microsoft.com/office/drawing/2014/main" val="318170944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Ensembled Segmented Model</a:t>
                      </a:r>
                    </a:p>
                  </a:txBody>
                  <a:tcPr/>
                </a:tc>
                <a:tc>
                  <a:txBody>
                    <a:bodyPr/>
                    <a:lstStyle/>
                    <a:p>
                      <a:pPr algn="ctr"/>
                      <a:r>
                        <a:rPr lang="en-IN" dirty="0"/>
                        <a:t>94.38657</a:t>
                      </a:r>
                    </a:p>
                  </a:txBody>
                  <a:tcPr/>
                </a:tc>
                <a:extLst>
                  <a:ext uri="{0D108BD9-81ED-4DB2-BD59-A6C34878D82A}">
                    <a16:rowId xmlns:a16="http://schemas.microsoft.com/office/drawing/2014/main" val="2996723361"/>
                  </a:ext>
                </a:extLst>
              </a:tr>
            </a:tbl>
          </a:graphicData>
        </a:graphic>
      </p:graphicFrame>
    </p:spTree>
    <p:extLst>
      <p:ext uri="{BB962C8B-B14F-4D97-AF65-F5344CB8AC3E}">
        <p14:creationId xmlns:p14="http://schemas.microsoft.com/office/powerpoint/2010/main" val="188994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3D3B-92A9-4C7B-8398-B6B437607872}"/>
              </a:ext>
            </a:extLst>
          </p:cNvPr>
          <p:cNvSpPr>
            <a:spLocks noGrp="1"/>
          </p:cNvSpPr>
          <p:nvPr>
            <p:ph type="title"/>
          </p:nvPr>
        </p:nvSpPr>
        <p:spPr>
          <a:xfrm>
            <a:off x="677334" y="1183340"/>
            <a:ext cx="8596668" cy="747059"/>
          </a:xfrm>
        </p:spPr>
        <p:txBody>
          <a:bodyPr/>
          <a:lstStyle/>
          <a:p>
            <a:pPr algn="ctr"/>
            <a:r>
              <a:rPr lang="en-US" dirty="0"/>
              <a:t>Problems Faced</a:t>
            </a:r>
            <a:endParaRPr lang="en-IN" dirty="0"/>
          </a:p>
        </p:txBody>
      </p:sp>
      <p:sp>
        <p:nvSpPr>
          <p:cNvPr id="3" name="Content Placeholder 2">
            <a:extLst>
              <a:ext uri="{FF2B5EF4-FFF2-40B4-BE49-F238E27FC236}">
                <a16:creationId xmlns:a16="http://schemas.microsoft.com/office/drawing/2014/main" id="{7B03E38F-5CA5-478E-A3BA-8DD99F8ED6FF}"/>
              </a:ext>
            </a:extLst>
          </p:cNvPr>
          <p:cNvSpPr>
            <a:spLocks noGrp="1"/>
          </p:cNvSpPr>
          <p:nvPr>
            <p:ph idx="1"/>
          </p:nvPr>
        </p:nvSpPr>
        <p:spPr/>
        <p:txBody>
          <a:bodyPr>
            <a:normAutofit lnSpcReduction="10000"/>
          </a:bodyPr>
          <a:lstStyle/>
          <a:p>
            <a:pPr algn="just"/>
            <a:r>
              <a:rPr lang="en-US" b="1" dirty="0">
                <a:solidFill>
                  <a:schemeClr val="bg1"/>
                </a:solidFill>
              </a:rPr>
              <a:t>Pre-trained Models Trained on RGB Images:</a:t>
            </a:r>
            <a:endParaRPr lang="en-US" dirty="0">
              <a:solidFill>
                <a:schemeClr val="bg1"/>
              </a:solidFill>
            </a:endParaRPr>
          </a:p>
          <a:p>
            <a:pPr lvl="1" algn="just"/>
            <a:r>
              <a:rPr lang="en-US" sz="1800" dirty="0">
                <a:solidFill>
                  <a:schemeClr val="bg1"/>
                </a:solidFill>
              </a:rPr>
              <a:t>Many pre-trained deep learning models, such as those trained on ImageNet, are trained on RGB (Red, Green, Blue) color images. These models expect input images with three color channels (RGB).</a:t>
            </a:r>
          </a:p>
          <a:p>
            <a:pPr lvl="1" algn="just"/>
            <a:r>
              <a:rPr lang="en-US" sz="1800" dirty="0">
                <a:solidFill>
                  <a:schemeClr val="bg1"/>
                </a:solidFill>
              </a:rPr>
              <a:t>If you directly feed grayscale images (with only one color channel) into such pre-trained models, you'll need to ensure compatibility by either converting the grayscale images to RGB format or modifying the model architecture to accept grayscale inputs.</a:t>
            </a:r>
          </a:p>
          <a:p>
            <a:pPr algn="just"/>
            <a:r>
              <a:rPr lang="en-US" b="1" dirty="0">
                <a:solidFill>
                  <a:schemeClr val="bg1"/>
                </a:solidFill>
              </a:rPr>
              <a:t>Loss of Information:</a:t>
            </a:r>
            <a:endParaRPr lang="en-US" dirty="0">
              <a:solidFill>
                <a:schemeClr val="bg1"/>
              </a:solidFill>
            </a:endParaRPr>
          </a:p>
          <a:p>
            <a:pPr lvl="1" algn="just"/>
            <a:r>
              <a:rPr lang="en-US" sz="1800" dirty="0">
                <a:solidFill>
                  <a:schemeClr val="bg1"/>
                </a:solidFill>
              </a:rPr>
              <a:t>Grayscale images contain only intensity information (one channel) compared to RGB images, which contain information about color (three channels). As a result, grayscale images may potentially lose some information present in the color images.</a:t>
            </a:r>
          </a:p>
          <a:p>
            <a:endParaRPr lang="en-IN" dirty="0"/>
          </a:p>
        </p:txBody>
      </p:sp>
    </p:spTree>
    <p:extLst>
      <p:ext uri="{BB962C8B-B14F-4D97-AF65-F5344CB8AC3E}">
        <p14:creationId xmlns:p14="http://schemas.microsoft.com/office/powerpoint/2010/main" val="341078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3D3B-92A9-4C7B-8398-B6B437607872}"/>
              </a:ext>
            </a:extLst>
          </p:cNvPr>
          <p:cNvSpPr>
            <a:spLocks noGrp="1"/>
          </p:cNvSpPr>
          <p:nvPr>
            <p:ph type="title"/>
          </p:nvPr>
        </p:nvSpPr>
        <p:spPr>
          <a:xfrm>
            <a:off x="677334" y="1183340"/>
            <a:ext cx="8596668" cy="747059"/>
          </a:xfrm>
        </p:spPr>
        <p:txBody>
          <a:bodyPr/>
          <a:lstStyle/>
          <a:p>
            <a:pPr algn="ctr"/>
            <a:r>
              <a:rPr lang="en-US" dirty="0"/>
              <a:t>How Problem is Solved?</a:t>
            </a:r>
            <a:endParaRPr lang="en-IN" dirty="0"/>
          </a:p>
        </p:txBody>
      </p:sp>
      <p:sp>
        <p:nvSpPr>
          <p:cNvPr id="3" name="Content Placeholder 2">
            <a:extLst>
              <a:ext uri="{FF2B5EF4-FFF2-40B4-BE49-F238E27FC236}">
                <a16:creationId xmlns:a16="http://schemas.microsoft.com/office/drawing/2014/main" id="{7B03E38F-5CA5-478E-A3BA-8DD99F8ED6FF}"/>
              </a:ext>
            </a:extLst>
          </p:cNvPr>
          <p:cNvSpPr>
            <a:spLocks noGrp="1"/>
          </p:cNvSpPr>
          <p:nvPr>
            <p:ph idx="1"/>
          </p:nvPr>
        </p:nvSpPr>
        <p:spPr/>
        <p:txBody>
          <a:bodyPr>
            <a:normAutofit fontScale="92500" lnSpcReduction="10000"/>
          </a:bodyPr>
          <a:lstStyle/>
          <a:p>
            <a:pPr algn="just"/>
            <a:r>
              <a:rPr lang="en-US" sz="2400" b="1" dirty="0">
                <a:solidFill>
                  <a:schemeClr val="bg1"/>
                </a:solidFill>
              </a:rPr>
              <a:t>Load Grayscale Image:</a:t>
            </a:r>
            <a:endParaRPr lang="en-US" sz="2400" dirty="0">
              <a:solidFill>
                <a:schemeClr val="bg1"/>
              </a:solidFill>
            </a:endParaRPr>
          </a:p>
          <a:p>
            <a:pPr lvl="1" algn="just"/>
            <a:r>
              <a:rPr lang="en-US" sz="2400" dirty="0">
                <a:solidFill>
                  <a:schemeClr val="bg1"/>
                </a:solidFill>
              </a:rPr>
              <a:t>Grayscale images typically have only one channel, representing the intensity of brightness. Each pixel in the image has a single intensity value ranging from 0 to 255, where 0 is black and 255 is white.</a:t>
            </a:r>
          </a:p>
          <a:p>
            <a:pPr algn="just"/>
            <a:r>
              <a:rPr lang="en-US" sz="2400" b="1" dirty="0">
                <a:solidFill>
                  <a:schemeClr val="bg1"/>
                </a:solidFill>
              </a:rPr>
              <a:t>Duplicate Grayscale Channel:</a:t>
            </a:r>
            <a:endParaRPr lang="en-US" sz="2400" dirty="0">
              <a:solidFill>
                <a:schemeClr val="bg1"/>
              </a:solidFill>
            </a:endParaRPr>
          </a:p>
          <a:p>
            <a:pPr lvl="1" algn="just"/>
            <a:r>
              <a:rPr lang="en-US" sz="2400" dirty="0">
                <a:solidFill>
                  <a:schemeClr val="bg1"/>
                </a:solidFill>
              </a:rPr>
              <a:t>To convert the grayscale image to a color image, we need to create three color channels: red, green, and blue (RGB). However, since the grayscale image has only one channel, we duplicate this channel twice to create three identical channels.</a:t>
            </a:r>
          </a:p>
          <a:p>
            <a:endParaRPr lang="en-IN" dirty="0"/>
          </a:p>
        </p:txBody>
      </p:sp>
    </p:spTree>
    <p:extLst>
      <p:ext uri="{BB962C8B-B14F-4D97-AF65-F5344CB8AC3E}">
        <p14:creationId xmlns:p14="http://schemas.microsoft.com/office/powerpoint/2010/main" val="341046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881D-C700-4F3D-8CD1-416356EAF948}"/>
              </a:ext>
            </a:extLst>
          </p:cNvPr>
          <p:cNvSpPr>
            <a:spLocks noGrp="1"/>
          </p:cNvSpPr>
          <p:nvPr>
            <p:ph type="title"/>
          </p:nvPr>
        </p:nvSpPr>
        <p:spPr>
          <a:xfrm>
            <a:off x="677334" y="1219200"/>
            <a:ext cx="8596668" cy="711199"/>
          </a:xfrm>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A73B54D9-5286-44C2-94C2-24DA8E546B01}"/>
              </a:ext>
            </a:extLst>
          </p:cNvPr>
          <p:cNvSpPr>
            <a:spLocks noGrp="1"/>
          </p:cNvSpPr>
          <p:nvPr>
            <p:ph idx="1"/>
          </p:nvPr>
        </p:nvSpPr>
        <p:spPr/>
        <p:txBody>
          <a:bodyPr>
            <a:normAutofit/>
          </a:bodyPr>
          <a:lstStyle/>
          <a:p>
            <a:pPr marL="0" indent="0">
              <a:buNone/>
            </a:pPr>
            <a:endParaRPr lang="en-US" sz="2000" dirty="0">
              <a:solidFill>
                <a:schemeClr val="bg1"/>
              </a:solidFill>
            </a:endParaRPr>
          </a:p>
          <a:p>
            <a:pPr marL="0" indent="0">
              <a:buNone/>
            </a:pPr>
            <a:r>
              <a:rPr lang="en-US" sz="2000" dirty="0">
                <a:solidFill>
                  <a:schemeClr val="bg1"/>
                </a:solidFill>
              </a:rPr>
              <a:t>Our project aims to revolutionize plant disease detection by leveraging cutting-edge deep learning techniques. Through the fusion of multi-modal ensemble learning and transfer learning, we seek to develop a robust system capable of accurately identifying diseases in plants based on color, grayscale, and segmented leaf images. By harnessing the power of convolutional neural networks (CNNs) such as VGG16 and InceptionV3, we aim to achieve superior accuracy and efficiency in disease classification.</a:t>
            </a:r>
            <a:endParaRPr lang="en-IN" sz="2000" dirty="0">
              <a:solidFill>
                <a:schemeClr val="bg1"/>
              </a:solidFill>
            </a:endParaRPr>
          </a:p>
        </p:txBody>
      </p:sp>
    </p:spTree>
    <p:extLst>
      <p:ext uri="{BB962C8B-B14F-4D97-AF65-F5344CB8AC3E}">
        <p14:creationId xmlns:p14="http://schemas.microsoft.com/office/powerpoint/2010/main" val="2874965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3D3B-92A9-4C7B-8398-B6B437607872}"/>
              </a:ext>
            </a:extLst>
          </p:cNvPr>
          <p:cNvSpPr>
            <a:spLocks noGrp="1"/>
          </p:cNvSpPr>
          <p:nvPr>
            <p:ph type="title"/>
          </p:nvPr>
        </p:nvSpPr>
        <p:spPr>
          <a:xfrm>
            <a:off x="677334" y="1183340"/>
            <a:ext cx="8596668" cy="747059"/>
          </a:xfrm>
        </p:spPr>
        <p:txBody>
          <a:bodyPr/>
          <a:lstStyle/>
          <a:p>
            <a:pPr algn="ctr"/>
            <a:r>
              <a:rPr lang="en-US" dirty="0"/>
              <a:t>How Problem is Solved?</a:t>
            </a:r>
            <a:endParaRPr lang="en-IN" dirty="0"/>
          </a:p>
        </p:txBody>
      </p:sp>
      <p:sp>
        <p:nvSpPr>
          <p:cNvPr id="3" name="Content Placeholder 2">
            <a:extLst>
              <a:ext uri="{FF2B5EF4-FFF2-40B4-BE49-F238E27FC236}">
                <a16:creationId xmlns:a16="http://schemas.microsoft.com/office/drawing/2014/main" id="{7B03E38F-5CA5-478E-A3BA-8DD99F8ED6FF}"/>
              </a:ext>
            </a:extLst>
          </p:cNvPr>
          <p:cNvSpPr>
            <a:spLocks noGrp="1"/>
          </p:cNvSpPr>
          <p:nvPr>
            <p:ph idx="1"/>
          </p:nvPr>
        </p:nvSpPr>
        <p:spPr/>
        <p:txBody>
          <a:bodyPr>
            <a:normAutofit fontScale="92500" lnSpcReduction="20000"/>
          </a:bodyPr>
          <a:lstStyle/>
          <a:p>
            <a:pPr algn="just"/>
            <a:r>
              <a:rPr lang="en-US" sz="2400" b="1" dirty="0">
                <a:solidFill>
                  <a:schemeClr val="bg1"/>
                </a:solidFill>
              </a:rPr>
              <a:t>Merge Channels:</a:t>
            </a:r>
            <a:endParaRPr lang="en-US" sz="2400" dirty="0">
              <a:solidFill>
                <a:schemeClr val="bg1"/>
              </a:solidFill>
            </a:endParaRPr>
          </a:p>
          <a:p>
            <a:pPr lvl="1" algn="just"/>
            <a:r>
              <a:rPr lang="en-US" sz="2400" dirty="0">
                <a:solidFill>
                  <a:schemeClr val="bg1"/>
                </a:solidFill>
              </a:rPr>
              <a:t>Once we have three identical channels, we merge them together to create a single color image. This merging process combines the three grayscale channels into one image, effectively replicating the intensity values across all three color channels.</a:t>
            </a:r>
          </a:p>
          <a:p>
            <a:pPr algn="just"/>
            <a:r>
              <a:rPr lang="en-US" sz="2400" b="1" dirty="0">
                <a:solidFill>
                  <a:schemeClr val="bg1"/>
                </a:solidFill>
              </a:rPr>
              <a:t>Resulting Color Image:</a:t>
            </a:r>
            <a:endParaRPr lang="en-US" sz="2400" dirty="0">
              <a:solidFill>
                <a:schemeClr val="bg1"/>
              </a:solidFill>
            </a:endParaRPr>
          </a:p>
          <a:p>
            <a:pPr lvl="1" algn="just"/>
            <a:r>
              <a:rPr lang="en-US" sz="2400" dirty="0">
                <a:solidFill>
                  <a:schemeClr val="bg1"/>
                </a:solidFill>
              </a:rPr>
              <a:t>The resulting color image appears as if it were a grayscale image but with three channels instead of one. Each pixel in the image now has the same intensity value in all three color channels, resulting in shades of gray ranging from black to white.</a:t>
            </a:r>
          </a:p>
          <a:p>
            <a:endParaRPr lang="en-IN" dirty="0"/>
          </a:p>
        </p:txBody>
      </p:sp>
    </p:spTree>
    <p:extLst>
      <p:ext uri="{BB962C8B-B14F-4D97-AF65-F5344CB8AC3E}">
        <p14:creationId xmlns:p14="http://schemas.microsoft.com/office/powerpoint/2010/main" val="1987546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32A1-153C-4D2D-AE32-6067BB1242B9}"/>
              </a:ext>
            </a:extLst>
          </p:cNvPr>
          <p:cNvSpPr>
            <a:spLocks noGrp="1"/>
          </p:cNvSpPr>
          <p:nvPr>
            <p:ph type="title"/>
          </p:nvPr>
        </p:nvSpPr>
        <p:spPr>
          <a:xfrm>
            <a:off x="667907" y="973022"/>
            <a:ext cx="8596668" cy="815975"/>
          </a:xfrm>
        </p:spPr>
        <p:txBody>
          <a:bodyPr/>
          <a:lstStyle/>
          <a:p>
            <a:pPr algn="ctr"/>
            <a:r>
              <a:rPr lang="en-IN" dirty="0"/>
              <a:t>Model Proposed</a:t>
            </a:r>
          </a:p>
        </p:txBody>
      </p:sp>
      <p:sp>
        <p:nvSpPr>
          <p:cNvPr id="3" name="Rectangle 2">
            <a:extLst>
              <a:ext uri="{FF2B5EF4-FFF2-40B4-BE49-F238E27FC236}">
                <a16:creationId xmlns:a16="http://schemas.microsoft.com/office/drawing/2014/main" id="{FCBC70AE-175D-4A8D-A3B4-7501756A952A}"/>
              </a:ext>
            </a:extLst>
          </p:cNvPr>
          <p:cNvSpPr/>
          <p:nvPr/>
        </p:nvSpPr>
        <p:spPr>
          <a:xfrm>
            <a:off x="0" y="2104794"/>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Set of Color Images</a:t>
            </a:r>
            <a:endParaRPr lang="en-IN" dirty="0"/>
          </a:p>
        </p:txBody>
      </p:sp>
      <p:sp>
        <p:nvSpPr>
          <p:cNvPr id="6" name="Rectangle 5">
            <a:extLst>
              <a:ext uri="{FF2B5EF4-FFF2-40B4-BE49-F238E27FC236}">
                <a16:creationId xmlns:a16="http://schemas.microsoft.com/office/drawing/2014/main" id="{BA330B2B-BB15-4F24-BA7B-E6D16480472D}"/>
              </a:ext>
            </a:extLst>
          </p:cNvPr>
          <p:cNvSpPr/>
          <p:nvPr/>
        </p:nvSpPr>
        <p:spPr>
          <a:xfrm>
            <a:off x="0" y="3415954"/>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Set of Gray Images</a:t>
            </a:r>
            <a:endParaRPr lang="en-IN" dirty="0"/>
          </a:p>
        </p:txBody>
      </p:sp>
      <p:sp>
        <p:nvSpPr>
          <p:cNvPr id="7" name="Rectangle 6">
            <a:extLst>
              <a:ext uri="{FF2B5EF4-FFF2-40B4-BE49-F238E27FC236}">
                <a16:creationId xmlns:a16="http://schemas.microsoft.com/office/drawing/2014/main" id="{1CE0CA0E-D013-42A3-990F-40B00FC93EF1}"/>
              </a:ext>
            </a:extLst>
          </p:cNvPr>
          <p:cNvSpPr/>
          <p:nvPr/>
        </p:nvSpPr>
        <p:spPr>
          <a:xfrm>
            <a:off x="0" y="4727115"/>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Set of Segmented Images</a:t>
            </a:r>
            <a:endParaRPr lang="en-IN" dirty="0"/>
          </a:p>
        </p:txBody>
      </p:sp>
      <p:cxnSp>
        <p:nvCxnSpPr>
          <p:cNvPr id="9" name="Straight Arrow Connector 8">
            <a:extLst>
              <a:ext uri="{FF2B5EF4-FFF2-40B4-BE49-F238E27FC236}">
                <a16:creationId xmlns:a16="http://schemas.microsoft.com/office/drawing/2014/main" id="{465FF1AF-7F99-4B79-BB97-FABE76ACA85B}"/>
              </a:ext>
            </a:extLst>
          </p:cNvPr>
          <p:cNvCxnSpPr/>
          <p:nvPr/>
        </p:nvCxnSpPr>
        <p:spPr>
          <a:xfrm>
            <a:off x="2366682" y="2512781"/>
            <a:ext cx="17905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BA74028-8BE1-4FDF-BA3F-30DC26D9FE36}"/>
              </a:ext>
            </a:extLst>
          </p:cNvPr>
          <p:cNvCxnSpPr/>
          <p:nvPr/>
        </p:nvCxnSpPr>
        <p:spPr>
          <a:xfrm>
            <a:off x="2366682" y="3811910"/>
            <a:ext cx="17905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9C1B9BAE-3B0A-44CB-92F3-CA0EEFE28475}"/>
              </a:ext>
            </a:extLst>
          </p:cNvPr>
          <p:cNvCxnSpPr/>
          <p:nvPr/>
        </p:nvCxnSpPr>
        <p:spPr>
          <a:xfrm>
            <a:off x="2366681" y="5135102"/>
            <a:ext cx="17905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68771F4A-42E3-4102-A380-1C7A676B069C}"/>
              </a:ext>
            </a:extLst>
          </p:cNvPr>
          <p:cNvSpPr/>
          <p:nvPr/>
        </p:nvSpPr>
        <p:spPr>
          <a:xfrm>
            <a:off x="4157221" y="2104794"/>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Color Model</a:t>
            </a:r>
            <a:endParaRPr lang="en-IN" dirty="0"/>
          </a:p>
        </p:txBody>
      </p:sp>
      <p:sp>
        <p:nvSpPr>
          <p:cNvPr id="13" name="Rectangle 12">
            <a:extLst>
              <a:ext uri="{FF2B5EF4-FFF2-40B4-BE49-F238E27FC236}">
                <a16:creationId xmlns:a16="http://schemas.microsoft.com/office/drawing/2014/main" id="{15C87013-F983-4D05-8DC8-9B061C8B6989}"/>
              </a:ext>
            </a:extLst>
          </p:cNvPr>
          <p:cNvSpPr/>
          <p:nvPr/>
        </p:nvSpPr>
        <p:spPr>
          <a:xfrm>
            <a:off x="4157221" y="3403922"/>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Gray Model</a:t>
            </a:r>
            <a:endParaRPr lang="en-IN" dirty="0"/>
          </a:p>
        </p:txBody>
      </p:sp>
      <p:sp>
        <p:nvSpPr>
          <p:cNvPr id="14" name="Rectangle 13">
            <a:extLst>
              <a:ext uri="{FF2B5EF4-FFF2-40B4-BE49-F238E27FC236}">
                <a16:creationId xmlns:a16="http://schemas.microsoft.com/office/drawing/2014/main" id="{7B3AFDEC-6876-46C2-A7C1-8C174D2B3F4F}"/>
              </a:ext>
            </a:extLst>
          </p:cNvPr>
          <p:cNvSpPr/>
          <p:nvPr/>
        </p:nvSpPr>
        <p:spPr>
          <a:xfrm>
            <a:off x="4157221" y="4703050"/>
            <a:ext cx="2366682"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Ensembled Segmented Model</a:t>
            </a:r>
            <a:endParaRPr lang="en-IN" dirty="0"/>
          </a:p>
        </p:txBody>
      </p:sp>
      <p:cxnSp>
        <p:nvCxnSpPr>
          <p:cNvPr id="17" name="Straight Connector 16">
            <a:extLst>
              <a:ext uri="{FF2B5EF4-FFF2-40B4-BE49-F238E27FC236}">
                <a16:creationId xmlns:a16="http://schemas.microsoft.com/office/drawing/2014/main" id="{0914EF34-A0EF-4F49-BF1C-4739098E5DCE}"/>
              </a:ext>
            </a:extLst>
          </p:cNvPr>
          <p:cNvCxnSpPr/>
          <p:nvPr/>
        </p:nvCxnSpPr>
        <p:spPr>
          <a:xfrm>
            <a:off x="6523903" y="2512781"/>
            <a:ext cx="1696270"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9839CB0-5B1C-4F36-9CD2-8B293768DAED}"/>
              </a:ext>
            </a:extLst>
          </p:cNvPr>
          <p:cNvCxnSpPr/>
          <p:nvPr/>
        </p:nvCxnSpPr>
        <p:spPr>
          <a:xfrm>
            <a:off x="6523903" y="3811910"/>
            <a:ext cx="169627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82B6DF2-715C-450C-9929-36E74BAE1D20}"/>
              </a:ext>
            </a:extLst>
          </p:cNvPr>
          <p:cNvCxnSpPr/>
          <p:nvPr/>
        </p:nvCxnSpPr>
        <p:spPr>
          <a:xfrm>
            <a:off x="6523903" y="5102447"/>
            <a:ext cx="1696270" cy="0"/>
          </a:xfrm>
          <a:prstGeom prst="line">
            <a:avLst/>
          </a:prstGeom>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1BEB1635-F8B0-408A-91F1-AF712AD188B1}"/>
              </a:ext>
            </a:extLst>
          </p:cNvPr>
          <p:cNvSpPr/>
          <p:nvPr/>
        </p:nvSpPr>
        <p:spPr>
          <a:xfrm>
            <a:off x="8220173" y="3403921"/>
            <a:ext cx="1696270" cy="815975"/>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Final Output</a:t>
            </a:r>
            <a:endParaRPr lang="en-IN" dirty="0"/>
          </a:p>
        </p:txBody>
      </p:sp>
      <p:cxnSp>
        <p:nvCxnSpPr>
          <p:cNvPr id="29" name="Connector: Elbow 28">
            <a:extLst>
              <a:ext uri="{FF2B5EF4-FFF2-40B4-BE49-F238E27FC236}">
                <a16:creationId xmlns:a16="http://schemas.microsoft.com/office/drawing/2014/main" id="{6C987498-88A1-4A29-915D-E41D9C932F8A}"/>
              </a:ext>
            </a:extLst>
          </p:cNvPr>
          <p:cNvCxnSpPr>
            <a:endCxn id="22" idx="0"/>
          </p:cNvCxnSpPr>
          <p:nvPr/>
        </p:nvCxnSpPr>
        <p:spPr>
          <a:xfrm>
            <a:off x="8125904" y="2512781"/>
            <a:ext cx="942404" cy="891140"/>
          </a:xfrm>
          <a:prstGeom prst="bentConnector2">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170BC63D-13E7-46D9-A7BA-0BAE36F709FD}"/>
              </a:ext>
            </a:extLst>
          </p:cNvPr>
          <p:cNvCxnSpPr/>
          <p:nvPr/>
        </p:nvCxnSpPr>
        <p:spPr>
          <a:xfrm>
            <a:off x="9068308" y="4231929"/>
            <a:ext cx="0" cy="903173"/>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9EE40430-D61F-4D17-B17F-EE6AEE67D9D3}"/>
              </a:ext>
            </a:extLst>
          </p:cNvPr>
          <p:cNvCxnSpPr/>
          <p:nvPr/>
        </p:nvCxnSpPr>
        <p:spPr>
          <a:xfrm>
            <a:off x="8220173" y="5102447"/>
            <a:ext cx="84813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15013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3031-D9A2-44C3-ADC8-8C292E0C51A1}"/>
              </a:ext>
            </a:extLst>
          </p:cNvPr>
          <p:cNvSpPr>
            <a:spLocks noGrp="1"/>
          </p:cNvSpPr>
          <p:nvPr>
            <p:ph type="title"/>
          </p:nvPr>
        </p:nvSpPr>
        <p:spPr>
          <a:xfrm>
            <a:off x="1797666" y="8109"/>
            <a:ext cx="8596668" cy="747059"/>
          </a:xfrm>
        </p:spPr>
        <p:txBody>
          <a:bodyPr>
            <a:normAutofit fontScale="90000"/>
          </a:bodyPr>
          <a:lstStyle/>
          <a:p>
            <a:pPr algn="ctr"/>
            <a:r>
              <a:rPr lang="en-US" dirty="0"/>
              <a:t>Results of </a:t>
            </a:r>
            <a:r>
              <a:rPr lang="en-IN" dirty="0">
                <a:solidFill>
                  <a:schemeClr val="dk1"/>
                </a:solidFill>
              </a:rPr>
              <a:t>Triple Ensemble Fusion Model</a:t>
            </a:r>
            <a:br>
              <a:rPr lang="en-IN" dirty="0"/>
            </a:br>
            <a:endParaRPr lang="en-IN" dirty="0"/>
          </a:p>
        </p:txBody>
      </p:sp>
      <p:pic>
        <p:nvPicPr>
          <p:cNvPr id="6" name="Content Placeholder 5">
            <a:extLst>
              <a:ext uri="{FF2B5EF4-FFF2-40B4-BE49-F238E27FC236}">
                <a16:creationId xmlns:a16="http://schemas.microsoft.com/office/drawing/2014/main" id="{5096B520-8C84-4B02-AAA9-03980ACD1F82}"/>
              </a:ext>
            </a:extLst>
          </p:cNvPr>
          <p:cNvPicPr>
            <a:picLocks noGrp="1" noChangeAspect="1"/>
          </p:cNvPicPr>
          <p:nvPr>
            <p:ph idx="1"/>
          </p:nvPr>
        </p:nvPicPr>
        <p:blipFill>
          <a:blip r:embed="rId2"/>
          <a:stretch>
            <a:fillRect/>
          </a:stretch>
        </p:blipFill>
        <p:spPr>
          <a:xfrm>
            <a:off x="1" y="620499"/>
            <a:ext cx="4580140" cy="3103083"/>
          </a:xfrm>
          <a:prstGeom prst="rect">
            <a:avLst/>
          </a:prstGeom>
        </p:spPr>
      </p:pic>
      <p:pic>
        <p:nvPicPr>
          <p:cNvPr id="8" name="Picture 7">
            <a:extLst>
              <a:ext uri="{FF2B5EF4-FFF2-40B4-BE49-F238E27FC236}">
                <a16:creationId xmlns:a16="http://schemas.microsoft.com/office/drawing/2014/main" id="{D19F9078-01C3-4831-9E69-9762F75F1397}"/>
              </a:ext>
            </a:extLst>
          </p:cNvPr>
          <p:cNvPicPr>
            <a:picLocks noChangeAspect="1"/>
          </p:cNvPicPr>
          <p:nvPr/>
        </p:nvPicPr>
        <p:blipFill>
          <a:blip r:embed="rId3"/>
          <a:stretch>
            <a:fillRect/>
          </a:stretch>
        </p:blipFill>
        <p:spPr>
          <a:xfrm>
            <a:off x="4778188" y="620499"/>
            <a:ext cx="4840472" cy="3103083"/>
          </a:xfrm>
          <a:prstGeom prst="rect">
            <a:avLst/>
          </a:prstGeom>
        </p:spPr>
      </p:pic>
      <p:pic>
        <p:nvPicPr>
          <p:cNvPr id="9" name="Picture 8">
            <a:extLst>
              <a:ext uri="{FF2B5EF4-FFF2-40B4-BE49-F238E27FC236}">
                <a16:creationId xmlns:a16="http://schemas.microsoft.com/office/drawing/2014/main" id="{83D10E2B-6B9C-474A-84D6-33CE0C30A00F}"/>
              </a:ext>
            </a:extLst>
          </p:cNvPr>
          <p:cNvPicPr>
            <a:picLocks noChangeAspect="1"/>
          </p:cNvPicPr>
          <p:nvPr/>
        </p:nvPicPr>
        <p:blipFill>
          <a:blip r:embed="rId4"/>
          <a:stretch>
            <a:fillRect/>
          </a:stretch>
        </p:blipFill>
        <p:spPr>
          <a:xfrm>
            <a:off x="0" y="3854822"/>
            <a:ext cx="4580141" cy="3003178"/>
          </a:xfrm>
          <a:prstGeom prst="rect">
            <a:avLst/>
          </a:prstGeom>
        </p:spPr>
      </p:pic>
      <p:pic>
        <p:nvPicPr>
          <p:cNvPr id="10" name="Picture 9">
            <a:extLst>
              <a:ext uri="{FF2B5EF4-FFF2-40B4-BE49-F238E27FC236}">
                <a16:creationId xmlns:a16="http://schemas.microsoft.com/office/drawing/2014/main" id="{82F60666-D432-4BC3-9204-4578B168D0C2}"/>
              </a:ext>
            </a:extLst>
          </p:cNvPr>
          <p:cNvPicPr>
            <a:picLocks noChangeAspect="1"/>
          </p:cNvPicPr>
          <p:nvPr/>
        </p:nvPicPr>
        <p:blipFill>
          <a:blip r:embed="rId5"/>
          <a:stretch>
            <a:fillRect/>
          </a:stretch>
        </p:blipFill>
        <p:spPr>
          <a:xfrm>
            <a:off x="4778187" y="3792251"/>
            <a:ext cx="4840472" cy="3057640"/>
          </a:xfrm>
          <a:prstGeom prst="rect">
            <a:avLst/>
          </a:prstGeom>
        </p:spPr>
      </p:pic>
    </p:spTree>
    <p:extLst>
      <p:ext uri="{BB962C8B-B14F-4D97-AF65-F5344CB8AC3E}">
        <p14:creationId xmlns:p14="http://schemas.microsoft.com/office/powerpoint/2010/main" val="3516393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3031-D9A2-44C3-ADC8-8C292E0C51A1}"/>
              </a:ext>
            </a:extLst>
          </p:cNvPr>
          <p:cNvSpPr>
            <a:spLocks noGrp="1"/>
          </p:cNvSpPr>
          <p:nvPr>
            <p:ph type="title"/>
          </p:nvPr>
        </p:nvSpPr>
        <p:spPr>
          <a:xfrm>
            <a:off x="1682998" y="0"/>
            <a:ext cx="8596668" cy="747059"/>
          </a:xfrm>
        </p:spPr>
        <p:txBody>
          <a:bodyPr/>
          <a:lstStyle/>
          <a:p>
            <a:pPr algn="ctr"/>
            <a:r>
              <a:rPr lang="en-US" dirty="0"/>
              <a:t>Results of Ensembled Color Model</a:t>
            </a:r>
            <a:endParaRPr lang="en-IN" dirty="0"/>
          </a:p>
        </p:txBody>
      </p:sp>
      <p:pic>
        <p:nvPicPr>
          <p:cNvPr id="7" name="Content Placeholder 6">
            <a:extLst>
              <a:ext uri="{FF2B5EF4-FFF2-40B4-BE49-F238E27FC236}">
                <a16:creationId xmlns:a16="http://schemas.microsoft.com/office/drawing/2014/main" id="{2DA2AB6B-A3CF-421C-A79C-0A72705BCBEE}"/>
              </a:ext>
            </a:extLst>
          </p:cNvPr>
          <p:cNvPicPr>
            <a:picLocks noGrp="1" noChangeAspect="1"/>
          </p:cNvPicPr>
          <p:nvPr>
            <p:ph idx="1"/>
          </p:nvPr>
        </p:nvPicPr>
        <p:blipFill>
          <a:blip r:embed="rId2"/>
          <a:stretch>
            <a:fillRect/>
          </a:stretch>
        </p:blipFill>
        <p:spPr>
          <a:xfrm>
            <a:off x="5176593" y="747060"/>
            <a:ext cx="5103073" cy="3034960"/>
          </a:xfrm>
          <a:prstGeom prst="rect">
            <a:avLst/>
          </a:prstGeom>
        </p:spPr>
      </p:pic>
      <p:pic>
        <p:nvPicPr>
          <p:cNvPr id="5" name="Picture 4">
            <a:extLst>
              <a:ext uri="{FF2B5EF4-FFF2-40B4-BE49-F238E27FC236}">
                <a16:creationId xmlns:a16="http://schemas.microsoft.com/office/drawing/2014/main" id="{035CB880-125B-4AC3-AE97-E25E2F3EDBE6}"/>
              </a:ext>
            </a:extLst>
          </p:cNvPr>
          <p:cNvPicPr>
            <a:picLocks noChangeAspect="1"/>
          </p:cNvPicPr>
          <p:nvPr/>
        </p:nvPicPr>
        <p:blipFill>
          <a:blip r:embed="rId3"/>
          <a:stretch>
            <a:fillRect/>
          </a:stretch>
        </p:blipFill>
        <p:spPr>
          <a:xfrm>
            <a:off x="11174" y="747059"/>
            <a:ext cx="4821900" cy="3034961"/>
          </a:xfrm>
          <a:prstGeom prst="rect">
            <a:avLst/>
          </a:prstGeom>
        </p:spPr>
      </p:pic>
      <p:pic>
        <p:nvPicPr>
          <p:cNvPr id="11" name="Picture 10">
            <a:extLst>
              <a:ext uri="{FF2B5EF4-FFF2-40B4-BE49-F238E27FC236}">
                <a16:creationId xmlns:a16="http://schemas.microsoft.com/office/drawing/2014/main" id="{16D32182-DEB1-4729-BAA4-9C0691109C0D}"/>
              </a:ext>
            </a:extLst>
          </p:cNvPr>
          <p:cNvPicPr>
            <a:picLocks noChangeAspect="1"/>
          </p:cNvPicPr>
          <p:nvPr/>
        </p:nvPicPr>
        <p:blipFill>
          <a:blip r:embed="rId4"/>
          <a:stretch>
            <a:fillRect/>
          </a:stretch>
        </p:blipFill>
        <p:spPr>
          <a:xfrm>
            <a:off x="-1" y="4168588"/>
            <a:ext cx="4927265" cy="2689411"/>
          </a:xfrm>
          <a:prstGeom prst="rect">
            <a:avLst/>
          </a:prstGeom>
        </p:spPr>
      </p:pic>
      <p:pic>
        <p:nvPicPr>
          <p:cNvPr id="12" name="Picture 11">
            <a:extLst>
              <a:ext uri="{FF2B5EF4-FFF2-40B4-BE49-F238E27FC236}">
                <a16:creationId xmlns:a16="http://schemas.microsoft.com/office/drawing/2014/main" id="{126B9ABF-C2D6-4E00-93B6-F85DE0E077F5}"/>
              </a:ext>
            </a:extLst>
          </p:cNvPr>
          <p:cNvPicPr>
            <a:picLocks noChangeAspect="1"/>
          </p:cNvPicPr>
          <p:nvPr/>
        </p:nvPicPr>
        <p:blipFill>
          <a:blip r:embed="rId5"/>
          <a:stretch>
            <a:fillRect/>
          </a:stretch>
        </p:blipFill>
        <p:spPr>
          <a:xfrm>
            <a:off x="5176593" y="4168588"/>
            <a:ext cx="5201806" cy="2689411"/>
          </a:xfrm>
          <a:prstGeom prst="rect">
            <a:avLst/>
          </a:prstGeom>
        </p:spPr>
      </p:pic>
    </p:spTree>
    <p:extLst>
      <p:ext uri="{BB962C8B-B14F-4D97-AF65-F5344CB8AC3E}">
        <p14:creationId xmlns:p14="http://schemas.microsoft.com/office/powerpoint/2010/main" val="327242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3031-D9A2-44C3-ADC8-8C292E0C51A1}"/>
              </a:ext>
            </a:extLst>
          </p:cNvPr>
          <p:cNvSpPr>
            <a:spLocks noGrp="1"/>
          </p:cNvSpPr>
          <p:nvPr>
            <p:ph type="title"/>
          </p:nvPr>
        </p:nvSpPr>
        <p:spPr>
          <a:xfrm>
            <a:off x="1529888" y="0"/>
            <a:ext cx="8596668" cy="747059"/>
          </a:xfrm>
        </p:spPr>
        <p:txBody>
          <a:bodyPr/>
          <a:lstStyle/>
          <a:p>
            <a:pPr algn="ctr"/>
            <a:r>
              <a:rPr lang="en-US" dirty="0"/>
              <a:t>Results of Ensembled Gray Model</a:t>
            </a:r>
            <a:endParaRPr lang="en-IN" dirty="0"/>
          </a:p>
        </p:txBody>
      </p:sp>
      <p:pic>
        <p:nvPicPr>
          <p:cNvPr id="6" name="Picture 5">
            <a:extLst>
              <a:ext uri="{FF2B5EF4-FFF2-40B4-BE49-F238E27FC236}">
                <a16:creationId xmlns:a16="http://schemas.microsoft.com/office/drawing/2014/main" id="{4279D527-090B-4DBB-ACE7-E5F6DE6A9052}"/>
              </a:ext>
            </a:extLst>
          </p:cNvPr>
          <p:cNvPicPr>
            <a:picLocks noChangeAspect="1"/>
          </p:cNvPicPr>
          <p:nvPr/>
        </p:nvPicPr>
        <p:blipFill>
          <a:blip r:embed="rId2"/>
          <a:stretch>
            <a:fillRect/>
          </a:stretch>
        </p:blipFill>
        <p:spPr>
          <a:xfrm>
            <a:off x="1" y="747060"/>
            <a:ext cx="4459704" cy="2821176"/>
          </a:xfrm>
          <a:prstGeom prst="rect">
            <a:avLst/>
          </a:prstGeom>
        </p:spPr>
      </p:pic>
      <p:pic>
        <p:nvPicPr>
          <p:cNvPr id="8" name="Picture 7">
            <a:extLst>
              <a:ext uri="{FF2B5EF4-FFF2-40B4-BE49-F238E27FC236}">
                <a16:creationId xmlns:a16="http://schemas.microsoft.com/office/drawing/2014/main" id="{A27A668C-2E89-469A-A9EE-FE48EDDA9785}"/>
              </a:ext>
            </a:extLst>
          </p:cNvPr>
          <p:cNvPicPr>
            <a:picLocks noChangeAspect="1"/>
          </p:cNvPicPr>
          <p:nvPr/>
        </p:nvPicPr>
        <p:blipFill>
          <a:blip r:embed="rId3"/>
          <a:stretch>
            <a:fillRect/>
          </a:stretch>
        </p:blipFill>
        <p:spPr>
          <a:xfrm>
            <a:off x="4797683" y="747059"/>
            <a:ext cx="5864429" cy="2821176"/>
          </a:xfrm>
          <a:prstGeom prst="rect">
            <a:avLst/>
          </a:prstGeom>
        </p:spPr>
      </p:pic>
      <p:pic>
        <p:nvPicPr>
          <p:cNvPr id="9" name="Picture 8">
            <a:extLst>
              <a:ext uri="{FF2B5EF4-FFF2-40B4-BE49-F238E27FC236}">
                <a16:creationId xmlns:a16="http://schemas.microsoft.com/office/drawing/2014/main" id="{96D4ADDE-9F0C-45D7-AA89-7B5C37924D80}"/>
              </a:ext>
            </a:extLst>
          </p:cNvPr>
          <p:cNvPicPr>
            <a:picLocks noChangeAspect="1"/>
          </p:cNvPicPr>
          <p:nvPr/>
        </p:nvPicPr>
        <p:blipFill>
          <a:blip r:embed="rId4"/>
          <a:stretch>
            <a:fillRect/>
          </a:stretch>
        </p:blipFill>
        <p:spPr>
          <a:xfrm>
            <a:off x="0" y="3973993"/>
            <a:ext cx="4459704" cy="2900264"/>
          </a:xfrm>
          <a:prstGeom prst="rect">
            <a:avLst/>
          </a:prstGeom>
        </p:spPr>
      </p:pic>
      <p:pic>
        <p:nvPicPr>
          <p:cNvPr id="10" name="Picture 9">
            <a:extLst>
              <a:ext uri="{FF2B5EF4-FFF2-40B4-BE49-F238E27FC236}">
                <a16:creationId xmlns:a16="http://schemas.microsoft.com/office/drawing/2014/main" id="{C252B37A-2786-4B45-B3C4-9FECC6B0B0B3}"/>
              </a:ext>
            </a:extLst>
          </p:cNvPr>
          <p:cNvPicPr>
            <a:picLocks noChangeAspect="1"/>
          </p:cNvPicPr>
          <p:nvPr/>
        </p:nvPicPr>
        <p:blipFill>
          <a:blip r:embed="rId5"/>
          <a:stretch>
            <a:fillRect/>
          </a:stretch>
        </p:blipFill>
        <p:spPr>
          <a:xfrm>
            <a:off x="4797683" y="3973992"/>
            <a:ext cx="6282291" cy="2884007"/>
          </a:xfrm>
          <a:prstGeom prst="rect">
            <a:avLst/>
          </a:prstGeom>
        </p:spPr>
      </p:pic>
    </p:spTree>
    <p:extLst>
      <p:ext uri="{BB962C8B-B14F-4D97-AF65-F5344CB8AC3E}">
        <p14:creationId xmlns:p14="http://schemas.microsoft.com/office/powerpoint/2010/main" val="2036649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3031-D9A2-44C3-ADC8-8C292E0C51A1}"/>
              </a:ext>
            </a:extLst>
          </p:cNvPr>
          <p:cNvSpPr>
            <a:spLocks noGrp="1"/>
          </p:cNvSpPr>
          <p:nvPr>
            <p:ph type="title"/>
          </p:nvPr>
        </p:nvSpPr>
        <p:spPr>
          <a:xfrm>
            <a:off x="1797666" y="0"/>
            <a:ext cx="8596668" cy="747059"/>
          </a:xfrm>
        </p:spPr>
        <p:txBody>
          <a:bodyPr/>
          <a:lstStyle/>
          <a:p>
            <a:pPr algn="ctr"/>
            <a:r>
              <a:rPr lang="en-US" dirty="0"/>
              <a:t>Results of Ensembled Segmented Model</a:t>
            </a:r>
            <a:endParaRPr lang="en-IN" dirty="0"/>
          </a:p>
        </p:txBody>
      </p:sp>
      <p:pic>
        <p:nvPicPr>
          <p:cNvPr id="3" name="Picture 2">
            <a:extLst>
              <a:ext uri="{FF2B5EF4-FFF2-40B4-BE49-F238E27FC236}">
                <a16:creationId xmlns:a16="http://schemas.microsoft.com/office/drawing/2014/main" id="{CEED3204-4891-434D-9268-1B696A51CD3B}"/>
              </a:ext>
            </a:extLst>
          </p:cNvPr>
          <p:cNvPicPr>
            <a:picLocks noChangeAspect="1"/>
          </p:cNvPicPr>
          <p:nvPr/>
        </p:nvPicPr>
        <p:blipFill>
          <a:blip r:embed="rId2"/>
          <a:stretch>
            <a:fillRect/>
          </a:stretch>
        </p:blipFill>
        <p:spPr>
          <a:xfrm>
            <a:off x="0" y="747059"/>
            <a:ext cx="5053263" cy="3060113"/>
          </a:xfrm>
          <a:prstGeom prst="rect">
            <a:avLst/>
          </a:prstGeom>
        </p:spPr>
      </p:pic>
      <p:pic>
        <p:nvPicPr>
          <p:cNvPr id="4" name="Picture 3">
            <a:extLst>
              <a:ext uri="{FF2B5EF4-FFF2-40B4-BE49-F238E27FC236}">
                <a16:creationId xmlns:a16="http://schemas.microsoft.com/office/drawing/2014/main" id="{229DAA71-F076-4A2A-97F7-FB691AE9EF6A}"/>
              </a:ext>
            </a:extLst>
          </p:cNvPr>
          <p:cNvPicPr>
            <a:picLocks noChangeAspect="1"/>
          </p:cNvPicPr>
          <p:nvPr/>
        </p:nvPicPr>
        <p:blipFill>
          <a:blip r:embed="rId3"/>
          <a:stretch>
            <a:fillRect/>
          </a:stretch>
        </p:blipFill>
        <p:spPr>
          <a:xfrm>
            <a:off x="5487148" y="747059"/>
            <a:ext cx="5695691" cy="3060113"/>
          </a:xfrm>
          <a:prstGeom prst="rect">
            <a:avLst/>
          </a:prstGeom>
        </p:spPr>
      </p:pic>
      <p:pic>
        <p:nvPicPr>
          <p:cNvPr id="5" name="Picture 4">
            <a:extLst>
              <a:ext uri="{FF2B5EF4-FFF2-40B4-BE49-F238E27FC236}">
                <a16:creationId xmlns:a16="http://schemas.microsoft.com/office/drawing/2014/main" id="{9C8B9410-51BD-408D-8C5E-28829CE28F8E}"/>
              </a:ext>
            </a:extLst>
          </p:cNvPr>
          <p:cNvPicPr>
            <a:picLocks noChangeAspect="1"/>
          </p:cNvPicPr>
          <p:nvPr/>
        </p:nvPicPr>
        <p:blipFill>
          <a:blip r:embed="rId4"/>
          <a:stretch>
            <a:fillRect/>
          </a:stretch>
        </p:blipFill>
        <p:spPr>
          <a:xfrm>
            <a:off x="0" y="4066785"/>
            <a:ext cx="5053263" cy="2791215"/>
          </a:xfrm>
          <a:prstGeom prst="rect">
            <a:avLst/>
          </a:prstGeom>
        </p:spPr>
      </p:pic>
      <p:pic>
        <p:nvPicPr>
          <p:cNvPr id="7" name="Picture 6">
            <a:extLst>
              <a:ext uri="{FF2B5EF4-FFF2-40B4-BE49-F238E27FC236}">
                <a16:creationId xmlns:a16="http://schemas.microsoft.com/office/drawing/2014/main" id="{837DD19D-FFA1-4E9D-BBC6-276B531C2059}"/>
              </a:ext>
            </a:extLst>
          </p:cNvPr>
          <p:cNvPicPr>
            <a:picLocks noChangeAspect="1"/>
          </p:cNvPicPr>
          <p:nvPr/>
        </p:nvPicPr>
        <p:blipFill>
          <a:blip r:embed="rId5"/>
          <a:stretch>
            <a:fillRect/>
          </a:stretch>
        </p:blipFill>
        <p:spPr>
          <a:xfrm>
            <a:off x="5487148" y="4064382"/>
            <a:ext cx="5695692" cy="2791215"/>
          </a:xfrm>
          <a:prstGeom prst="rect">
            <a:avLst/>
          </a:prstGeom>
        </p:spPr>
      </p:pic>
    </p:spTree>
    <p:extLst>
      <p:ext uri="{BB962C8B-B14F-4D97-AF65-F5344CB8AC3E}">
        <p14:creationId xmlns:p14="http://schemas.microsoft.com/office/powerpoint/2010/main" val="3905664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3031-D9A2-44C3-ADC8-8C292E0C51A1}"/>
              </a:ext>
            </a:extLst>
          </p:cNvPr>
          <p:cNvSpPr>
            <a:spLocks noGrp="1"/>
          </p:cNvSpPr>
          <p:nvPr>
            <p:ph type="title"/>
          </p:nvPr>
        </p:nvSpPr>
        <p:spPr>
          <a:xfrm>
            <a:off x="677334" y="1183340"/>
            <a:ext cx="8596668" cy="747059"/>
          </a:xfrm>
        </p:spPr>
        <p:txBody>
          <a:bodyPr/>
          <a:lstStyle/>
          <a:p>
            <a:pPr algn="ctr"/>
            <a:r>
              <a:rPr lang="en-US" dirty="0"/>
              <a:t>Results and Comparison</a:t>
            </a:r>
            <a:endParaRPr lang="en-IN" dirty="0"/>
          </a:p>
        </p:txBody>
      </p:sp>
      <p:graphicFrame>
        <p:nvGraphicFramePr>
          <p:cNvPr id="4" name="Content Placeholder 3">
            <a:extLst>
              <a:ext uri="{FF2B5EF4-FFF2-40B4-BE49-F238E27FC236}">
                <a16:creationId xmlns:a16="http://schemas.microsoft.com/office/drawing/2014/main" id="{5F2E205B-5184-46C9-81F1-078E6E1D3BB6}"/>
              </a:ext>
            </a:extLst>
          </p:cNvPr>
          <p:cNvGraphicFramePr>
            <a:graphicFrameLocks noGrp="1"/>
          </p:cNvGraphicFramePr>
          <p:nvPr>
            <p:ph idx="1"/>
            <p:extLst>
              <p:ext uri="{D42A27DB-BD31-4B8C-83A1-F6EECF244321}">
                <p14:modId xmlns:p14="http://schemas.microsoft.com/office/powerpoint/2010/main" val="91611595"/>
              </p:ext>
            </p:extLst>
          </p:nvPr>
        </p:nvGraphicFramePr>
        <p:xfrm>
          <a:off x="677334" y="2332410"/>
          <a:ext cx="8596312" cy="4074160"/>
        </p:xfrm>
        <a:graphic>
          <a:graphicData uri="http://schemas.openxmlformats.org/drawingml/2006/table">
            <a:tbl>
              <a:tblPr firstRow="1" bandRow="1">
                <a:tableStyleId>{5C22544A-7EE6-4342-B048-85BDC9FD1C3A}</a:tableStyleId>
              </a:tblPr>
              <a:tblGrid>
                <a:gridCol w="4303885">
                  <a:extLst>
                    <a:ext uri="{9D8B030D-6E8A-4147-A177-3AD203B41FA5}">
                      <a16:colId xmlns:a16="http://schemas.microsoft.com/office/drawing/2014/main" val="3558814863"/>
                    </a:ext>
                  </a:extLst>
                </a:gridCol>
                <a:gridCol w="4292427">
                  <a:extLst>
                    <a:ext uri="{9D8B030D-6E8A-4147-A177-3AD203B41FA5}">
                      <a16:colId xmlns:a16="http://schemas.microsoft.com/office/drawing/2014/main" val="612649246"/>
                    </a:ext>
                  </a:extLst>
                </a:gridCol>
              </a:tblGrid>
              <a:tr h="0">
                <a:tc>
                  <a:txBody>
                    <a:bodyPr/>
                    <a:lstStyle/>
                    <a:p>
                      <a:pPr algn="ctr"/>
                      <a:r>
                        <a:rPr lang="en-IN" dirty="0"/>
                        <a:t>Model</a:t>
                      </a:r>
                    </a:p>
                  </a:txBody>
                  <a:tcPr/>
                </a:tc>
                <a:tc>
                  <a:txBody>
                    <a:bodyPr/>
                    <a:lstStyle/>
                    <a:p>
                      <a:pPr algn="ctr"/>
                      <a:r>
                        <a:rPr lang="en-IN" dirty="0"/>
                        <a:t>Accuracy</a:t>
                      </a:r>
                    </a:p>
                  </a:txBody>
                  <a:tcPr/>
                </a:tc>
                <a:extLst>
                  <a:ext uri="{0D108BD9-81ED-4DB2-BD59-A6C34878D82A}">
                    <a16:rowId xmlns:a16="http://schemas.microsoft.com/office/drawing/2014/main" val="826065290"/>
                  </a:ext>
                </a:extLst>
              </a:tr>
              <a:tr h="370840">
                <a:tc>
                  <a:txBody>
                    <a:bodyPr/>
                    <a:lstStyle/>
                    <a:p>
                      <a:pPr algn="ctr"/>
                      <a:r>
                        <a:rPr lang="en-IN" sz="1800" b="0" i="0" kern="1200" dirty="0">
                          <a:solidFill>
                            <a:schemeClr val="dk1"/>
                          </a:solidFill>
                          <a:effectLst/>
                          <a:latin typeface="+mn-lt"/>
                          <a:ea typeface="+mn-ea"/>
                          <a:cs typeface="+mn-cs"/>
                        </a:rPr>
                        <a:t>Triple Ensemble Fusion Model</a:t>
                      </a:r>
                      <a:endParaRPr lang="en-IN" dirty="0"/>
                    </a:p>
                  </a:txBody>
                  <a:tcPr>
                    <a:blipFill>
                      <a:blip r:embed="rId2"/>
                      <a:tile tx="0" ty="0" sx="100000" sy="100000" flip="none" algn="tl"/>
                    </a:blipFill>
                  </a:tcPr>
                </a:tc>
                <a:tc>
                  <a:txBody>
                    <a:bodyPr/>
                    <a:lstStyle/>
                    <a:p>
                      <a:pPr algn="ctr"/>
                      <a:r>
                        <a:rPr lang="en-IN" dirty="0"/>
                        <a:t>96.04571</a:t>
                      </a:r>
                    </a:p>
                  </a:txBody>
                  <a:tcPr>
                    <a:blipFill>
                      <a:blip r:embed="rId2"/>
                      <a:tile tx="0" ty="0" sx="100000" sy="100000" flip="none" algn="tl"/>
                    </a:blipFill>
                  </a:tcPr>
                </a:tc>
                <a:extLst>
                  <a:ext uri="{0D108BD9-81ED-4DB2-BD59-A6C34878D82A}">
                    <a16:rowId xmlns:a16="http://schemas.microsoft.com/office/drawing/2014/main" val="166264403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Ensembled Color Model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95.06866</a:t>
                      </a:r>
                    </a:p>
                  </a:txBody>
                  <a:tcPr/>
                </a:tc>
                <a:extLst>
                  <a:ext uri="{0D108BD9-81ED-4DB2-BD59-A6C34878D82A}">
                    <a16:rowId xmlns:a16="http://schemas.microsoft.com/office/drawing/2014/main" val="370603639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Ensembled Gray Model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91.23421</a:t>
                      </a:r>
                    </a:p>
                  </a:txBody>
                  <a:tcPr/>
                </a:tc>
                <a:extLst>
                  <a:ext uri="{0D108BD9-81ED-4DB2-BD59-A6C34878D82A}">
                    <a16:rowId xmlns:a16="http://schemas.microsoft.com/office/drawing/2014/main" val="4705901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Ensembled Segmented Model</a:t>
                      </a:r>
                    </a:p>
                  </a:txBody>
                  <a:tcPr/>
                </a:tc>
                <a:tc>
                  <a:txBody>
                    <a:bodyPr/>
                    <a:lstStyle/>
                    <a:p>
                      <a:pPr algn="ctr"/>
                      <a:r>
                        <a:rPr lang="en-IN" dirty="0"/>
                        <a:t>94.38657</a:t>
                      </a:r>
                    </a:p>
                  </a:txBody>
                  <a:tcPr/>
                </a:tc>
                <a:extLst>
                  <a:ext uri="{0D108BD9-81ED-4DB2-BD59-A6C34878D82A}">
                    <a16:rowId xmlns:a16="http://schemas.microsoft.com/office/drawing/2014/main" val="1308416908"/>
                  </a:ext>
                </a:extLst>
              </a:tr>
              <a:tr h="370840">
                <a:tc>
                  <a:txBody>
                    <a:bodyPr/>
                    <a:lstStyle/>
                    <a:p>
                      <a:pPr algn="ctr"/>
                      <a:r>
                        <a:rPr lang="en-IN" dirty="0"/>
                        <a:t>Inception Color Model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88.60724</a:t>
                      </a:r>
                    </a:p>
                  </a:txBody>
                  <a:tcPr/>
                </a:tc>
                <a:extLst>
                  <a:ext uri="{0D108BD9-81ED-4DB2-BD59-A6C34878D82A}">
                    <a16:rowId xmlns:a16="http://schemas.microsoft.com/office/drawing/2014/main" val="70145982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Inception Gray Model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84.87418</a:t>
                      </a:r>
                    </a:p>
                  </a:txBody>
                  <a:tcPr/>
                </a:tc>
                <a:extLst>
                  <a:ext uri="{0D108BD9-81ED-4DB2-BD59-A6C34878D82A}">
                    <a16:rowId xmlns:a16="http://schemas.microsoft.com/office/drawing/2014/main" val="406261413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Inception Segmented Model</a:t>
                      </a:r>
                    </a:p>
                  </a:txBody>
                  <a:tcPr/>
                </a:tc>
                <a:tc>
                  <a:txBody>
                    <a:bodyPr/>
                    <a:lstStyle/>
                    <a:p>
                      <a:pPr algn="ctr"/>
                      <a:r>
                        <a:rPr lang="en-IN" dirty="0"/>
                        <a:t>90.28481</a:t>
                      </a:r>
                    </a:p>
                  </a:txBody>
                  <a:tcPr/>
                </a:tc>
                <a:extLst>
                  <a:ext uri="{0D108BD9-81ED-4DB2-BD59-A6C34878D82A}">
                    <a16:rowId xmlns:a16="http://schemas.microsoft.com/office/drawing/2014/main" val="4292369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VGG16 Color Model</a:t>
                      </a:r>
                    </a:p>
                  </a:txBody>
                  <a:tcPr/>
                </a:tc>
                <a:tc>
                  <a:txBody>
                    <a:bodyPr/>
                    <a:lstStyle/>
                    <a:p>
                      <a:pPr algn="ctr"/>
                      <a:r>
                        <a:rPr lang="en-IN" dirty="0"/>
                        <a:t>93.15144</a:t>
                      </a:r>
                    </a:p>
                  </a:txBody>
                  <a:tcPr/>
                </a:tc>
                <a:extLst>
                  <a:ext uri="{0D108BD9-81ED-4DB2-BD59-A6C34878D82A}">
                    <a16:rowId xmlns:a16="http://schemas.microsoft.com/office/drawing/2014/main" val="186915749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VGG16 Gray Model</a:t>
                      </a:r>
                    </a:p>
                  </a:txBody>
                  <a:tcPr/>
                </a:tc>
                <a:tc>
                  <a:txBody>
                    <a:bodyPr/>
                    <a:lstStyle/>
                    <a:p>
                      <a:pPr algn="ctr"/>
                      <a:r>
                        <a:rPr lang="en-IN" dirty="0"/>
                        <a:t>89.40916</a:t>
                      </a:r>
                    </a:p>
                  </a:txBody>
                  <a:tcPr/>
                </a:tc>
                <a:extLst>
                  <a:ext uri="{0D108BD9-81ED-4DB2-BD59-A6C34878D82A}">
                    <a16:rowId xmlns:a16="http://schemas.microsoft.com/office/drawing/2014/main" val="123959752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t>VGG16 Segmented Model</a:t>
                      </a:r>
                    </a:p>
                  </a:txBody>
                  <a:tcPr/>
                </a:tc>
                <a:tc>
                  <a:txBody>
                    <a:bodyPr/>
                    <a:lstStyle/>
                    <a:p>
                      <a:pPr algn="ctr"/>
                      <a:r>
                        <a:rPr lang="en-IN" dirty="0"/>
                        <a:t>91.53839</a:t>
                      </a:r>
                    </a:p>
                  </a:txBody>
                  <a:tcPr/>
                </a:tc>
                <a:extLst>
                  <a:ext uri="{0D108BD9-81ED-4DB2-BD59-A6C34878D82A}">
                    <a16:rowId xmlns:a16="http://schemas.microsoft.com/office/drawing/2014/main" val="2425034001"/>
                  </a:ext>
                </a:extLst>
              </a:tr>
            </a:tbl>
          </a:graphicData>
        </a:graphic>
      </p:graphicFrame>
    </p:spTree>
    <p:extLst>
      <p:ext uri="{BB962C8B-B14F-4D97-AF65-F5344CB8AC3E}">
        <p14:creationId xmlns:p14="http://schemas.microsoft.com/office/powerpoint/2010/main" val="2715104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6AD9-4032-4CEC-B0C9-C2CF316BB17D}"/>
              </a:ext>
            </a:extLst>
          </p:cNvPr>
          <p:cNvSpPr>
            <a:spLocks noGrp="1"/>
          </p:cNvSpPr>
          <p:nvPr>
            <p:ph type="title"/>
          </p:nvPr>
        </p:nvSpPr>
        <p:spPr>
          <a:xfrm>
            <a:off x="677334" y="1255059"/>
            <a:ext cx="8596668" cy="675340"/>
          </a:xfrm>
        </p:spPr>
        <p:txBody>
          <a:bodyPr/>
          <a:lstStyle/>
          <a:p>
            <a:pPr algn="ctr"/>
            <a:r>
              <a:rPr lang="en-US" dirty="0"/>
              <a:t>Future Scope</a:t>
            </a:r>
            <a:endParaRPr lang="en-IN" dirty="0"/>
          </a:p>
        </p:txBody>
      </p:sp>
      <p:sp>
        <p:nvSpPr>
          <p:cNvPr id="3" name="Content Placeholder 2">
            <a:extLst>
              <a:ext uri="{FF2B5EF4-FFF2-40B4-BE49-F238E27FC236}">
                <a16:creationId xmlns:a16="http://schemas.microsoft.com/office/drawing/2014/main" id="{37250CA3-5B49-4894-B7F8-595EFB7A14E1}"/>
              </a:ext>
            </a:extLst>
          </p:cNvPr>
          <p:cNvSpPr>
            <a:spLocks noGrp="1"/>
          </p:cNvSpPr>
          <p:nvPr>
            <p:ph idx="1"/>
          </p:nvPr>
        </p:nvSpPr>
        <p:spPr/>
        <p:txBody>
          <a:bodyPr>
            <a:normAutofit fontScale="92500" lnSpcReduction="10000"/>
          </a:bodyPr>
          <a:lstStyle/>
          <a:p>
            <a:pPr algn="just"/>
            <a:r>
              <a:rPr lang="en-US" sz="2000" b="1" dirty="0">
                <a:solidFill>
                  <a:schemeClr val="bg1"/>
                </a:solidFill>
              </a:rPr>
              <a:t>Ensemble Method Refinement for Improved Accuracy:</a:t>
            </a:r>
            <a:endParaRPr lang="en-US" sz="2000" dirty="0">
              <a:solidFill>
                <a:schemeClr val="bg1"/>
              </a:solidFill>
            </a:endParaRPr>
          </a:p>
          <a:p>
            <a:pPr lvl="1" algn="just"/>
            <a:r>
              <a:rPr lang="en-US" sz="2000" dirty="0">
                <a:solidFill>
                  <a:schemeClr val="bg1"/>
                </a:solidFill>
              </a:rPr>
              <a:t>Investigate and implement advanced ensemble learning techniques, such as stacking, blending, or boosting, to further enhance the accuracy of disease detection models. Experimenting with novel ensemble strategies and model combinations could lead to significant improvements in prediction performance and robustness.</a:t>
            </a:r>
          </a:p>
          <a:p>
            <a:pPr algn="just"/>
            <a:r>
              <a:rPr lang="en-US" sz="2000" b="1" dirty="0">
                <a:solidFill>
                  <a:schemeClr val="bg1"/>
                </a:solidFill>
              </a:rPr>
              <a:t>Localized Disease Management:</a:t>
            </a:r>
            <a:endParaRPr lang="en-US" sz="2000" dirty="0">
              <a:solidFill>
                <a:schemeClr val="bg1"/>
              </a:solidFill>
            </a:endParaRPr>
          </a:p>
          <a:p>
            <a:pPr lvl="1" algn="just"/>
            <a:r>
              <a:rPr lang="en-US" sz="2000" dirty="0">
                <a:solidFill>
                  <a:schemeClr val="bg1"/>
                </a:solidFill>
              </a:rPr>
              <a:t>Further tailor the disease detection models to specific regions or crops by incorporating localized data and knowledge. This could involve collaborating with agricultural extension services or local experts to customize the models for the unique disease profiles and environmental conditions of different areas.</a:t>
            </a:r>
          </a:p>
          <a:p>
            <a:pPr lvl="1"/>
            <a:endParaRPr lang="en-US" dirty="0">
              <a:solidFill>
                <a:schemeClr val="bg1"/>
              </a:solidFill>
            </a:endParaRPr>
          </a:p>
          <a:p>
            <a:endParaRPr lang="en-IN" dirty="0"/>
          </a:p>
        </p:txBody>
      </p:sp>
    </p:spTree>
    <p:extLst>
      <p:ext uri="{BB962C8B-B14F-4D97-AF65-F5344CB8AC3E}">
        <p14:creationId xmlns:p14="http://schemas.microsoft.com/office/powerpoint/2010/main" val="2464809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4F82-709E-4727-BD8F-8B21F8999DF3}"/>
              </a:ext>
            </a:extLst>
          </p:cNvPr>
          <p:cNvSpPr>
            <a:spLocks noGrp="1"/>
          </p:cNvSpPr>
          <p:nvPr>
            <p:ph type="title"/>
          </p:nvPr>
        </p:nvSpPr>
        <p:spPr>
          <a:xfrm>
            <a:off x="677334" y="398285"/>
            <a:ext cx="8596668" cy="836706"/>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8434C0A8-C1E4-44FE-8629-7DEE4CF9CE91}"/>
              </a:ext>
            </a:extLst>
          </p:cNvPr>
          <p:cNvSpPr>
            <a:spLocks noGrp="1"/>
          </p:cNvSpPr>
          <p:nvPr>
            <p:ph idx="1"/>
          </p:nvPr>
        </p:nvSpPr>
        <p:spPr>
          <a:xfrm>
            <a:off x="677333" y="1559859"/>
            <a:ext cx="8601137" cy="4481504"/>
          </a:xfrm>
        </p:spPr>
        <p:txBody>
          <a:bodyPr>
            <a:normAutofit lnSpcReduction="10000"/>
          </a:bodyPr>
          <a:lstStyle/>
          <a:p>
            <a:pPr algn="just"/>
            <a:r>
              <a:rPr lang="en-IN" dirty="0" err="1">
                <a:solidFill>
                  <a:schemeClr val="accent6">
                    <a:lumMod val="50000"/>
                  </a:schemeClr>
                </a:solidFill>
              </a:rPr>
              <a:t>Pranesh</a:t>
            </a:r>
            <a:r>
              <a:rPr lang="en-IN" dirty="0">
                <a:solidFill>
                  <a:schemeClr val="accent6">
                    <a:lumMod val="50000"/>
                  </a:schemeClr>
                </a:solidFill>
              </a:rPr>
              <a:t> Kulkarni , Atharva </a:t>
            </a:r>
            <a:r>
              <a:rPr lang="en-IN" dirty="0" err="1">
                <a:solidFill>
                  <a:schemeClr val="accent6">
                    <a:lumMod val="50000"/>
                  </a:schemeClr>
                </a:solidFill>
              </a:rPr>
              <a:t>Karwande</a:t>
            </a:r>
            <a:r>
              <a:rPr lang="en-IN" dirty="0">
                <a:solidFill>
                  <a:schemeClr val="accent6">
                    <a:lumMod val="50000"/>
                  </a:schemeClr>
                </a:solidFill>
              </a:rPr>
              <a:t> , Tejas </a:t>
            </a:r>
            <a:r>
              <a:rPr lang="en-IN" dirty="0" err="1">
                <a:solidFill>
                  <a:schemeClr val="accent6">
                    <a:lumMod val="50000"/>
                  </a:schemeClr>
                </a:solidFill>
              </a:rPr>
              <a:t>Kolhe</a:t>
            </a:r>
            <a:r>
              <a:rPr lang="en-IN" dirty="0">
                <a:solidFill>
                  <a:schemeClr val="accent6">
                    <a:lumMod val="50000"/>
                  </a:schemeClr>
                </a:solidFill>
              </a:rPr>
              <a:t> , Soham Kamble , Akshay Joshi , </a:t>
            </a:r>
            <a:r>
              <a:rPr lang="en-IN" dirty="0" err="1">
                <a:solidFill>
                  <a:schemeClr val="accent6">
                    <a:lumMod val="50000"/>
                  </a:schemeClr>
                </a:solidFill>
              </a:rPr>
              <a:t>Medha</a:t>
            </a:r>
            <a:r>
              <a:rPr lang="en-IN" dirty="0">
                <a:solidFill>
                  <a:schemeClr val="accent6">
                    <a:lumMod val="50000"/>
                  </a:schemeClr>
                </a:solidFill>
              </a:rPr>
              <a:t> Wyawahare(2021) ,Plant Disease Detection Using Image Processing and Machine Learning. arXiv preprint </a:t>
            </a:r>
            <a:r>
              <a:rPr lang="en-IN" dirty="0">
                <a:solidFill>
                  <a:schemeClr val="accent6">
                    <a:lumMod val="50000"/>
                  </a:schemeClr>
                </a:solidFill>
                <a:hlinkClick r:id="rId2">
                  <a:extLst>
                    <a:ext uri="{A12FA001-AC4F-418D-AE19-62706E023703}">
                      <ahyp:hlinkClr xmlns:ahyp="http://schemas.microsoft.com/office/drawing/2018/hyperlinkcolor" val="tx"/>
                    </a:ext>
                  </a:extLst>
                </a:hlinkClick>
              </a:rPr>
              <a:t>arXiv:2106.10698</a:t>
            </a:r>
            <a:r>
              <a:rPr lang="en-IN" dirty="0">
                <a:solidFill>
                  <a:schemeClr val="accent6">
                    <a:lumMod val="50000"/>
                  </a:schemeClr>
                </a:solidFill>
              </a:rPr>
              <a:t> [1]</a:t>
            </a:r>
          </a:p>
          <a:p>
            <a:pPr algn="just"/>
            <a:r>
              <a:rPr lang="en-US" dirty="0">
                <a:solidFill>
                  <a:schemeClr val="accent6">
                    <a:lumMod val="50000"/>
                  </a:schemeClr>
                </a:solidFill>
              </a:rPr>
              <a:t>Sharada Prasanna Mohanty David Hughes and Marcel Salathé (2016),Using Deep Learning for Image-Based Plant Disease Detection. arXiv preprint </a:t>
            </a:r>
            <a:r>
              <a:rPr lang="en-IN" dirty="0">
                <a:solidFill>
                  <a:schemeClr val="accent6">
                    <a:lumMod val="50000"/>
                  </a:schemeClr>
                </a:solidFill>
                <a:hlinkClick r:id="rId3">
                  <a:extLst>
                    <a:ext uri="{A12FA001-AC4F-418D-AE19-62706E023703}">
                      <ahyp:hlinkClr xmlns:ahyp="http://schemas.microsoft.com/office/drawing/2018/hyperlinkcolor" val="tx"/>
                    </a:ext>
                  </a:extLst>
                </a:hlinkClick>
              </a:rPr>
              <a:t>arXiv:1604.03169</a:t>
            </a:r>
            <a:r>
              <a:rPr lang="en-IN" dirty="0">
                <a:solidFill>
                  <a:schemeClr val="accent6">
                    <a:lumMod val="50000"/>
                  </a:schemeClr>
                </a:solidFill>
              </a:rPr>
              <a:t> [2]</a:t>
            </a:r>
          </a:p>
          <a:p>
            <a:pPr algn="just"/>
            <a:r>
              <a:rPr lang="en-IN" dirty="0">
                <a:solidFill>
                  <a:schemeClr val="accent6">
                    <a:lumMod val="50000"/>
                  </a:schemeClr>
                </a:solidFill>
              </a:rPr>
              <a:t>H. K. </a:t>
            </a:r>
            <a:r>
              <a:rPr lang="en-IN" dirty="0" err="1">
                <a:solidFill>
                  <a:schemeClr val="accent6">
                    <a:lumMod val="50000"/>
                  </a:schemeClr>
                </a:solidFill>
              </a:rPr>
              <a:t>Kondaveeti</a:t>
            </a:r>
            <a:r>
              <a:rPr lang="en-IN" dirty="0">
                <a:solidFill>
                  <a:schemeClr val="accent6">
                    <a:lumMod val="50000"/>
                  </a:schemeClr>
                </a:solidFill>
              </a:rPr>
              <a:t>, K. G. </a:t>
            </a:r>
            <a:r>
              <a:rPr lang="en-IN" dirty="0" err="1">
                <a:solidFill>
                  <a:schemeClr val="accent6">
                    <a:lumMod val="50000"/>
                  </a:schemeClr>
                </a:solidFill>
              </a:rPr>
              <a:t>Ujini</a:t>
            </a:r>
            <a:r>
              <a:rPr lang="en-IN" dirty="0">
                <a:solidFill>
                  <a:schemeClr val="accent6">
                    <a:lumMod val="50000"/>
                  </a:schemeClr>
                </a:solidFill>
              </a:rPr>
              <a:t>, B. V. V. </a:t>
            </a:r>
            <a:r>
              <a:rPr lang="en-IN" dirty="0" err="1">
                <a:solidFill>
                  <a:schemeClr val="accent6">
                    <a:lumMod val="50000"/>
                  </a:schemeClr>
                </a:solidFill>
              </a:rPr>
              <a:t>Pavankumar</a:t>
            </a:r>
            <a:r>
              <a:rPr lang="en-IN" dirty="0">
                <a:solidFill>
                  <a:schemeClr val="accent6">
                    <a:lumMod val="50000"/>
                  </a:schemeClr>
                </a:solidFill>
              </a:rPr>
              <a:t>, B. S. </a:t>
            </a:r>
            <a:r>
              <a:rPr lang="en-IN" dirty="0" err="1">
                <a:solidFill>
                  <a:schemeClr val="accent6">
                    <a:lumMod val="50000"/>
                  </a:schemeClr>
                </a:solidFill>
              </a:rPr>
              <a:t>Tarun</a:t>
            </a:r>
            <a:r>
              <a:rPr lang="en-IN" dirty="0">
                <a:solidFill>
                  <a:schemeClr val="accent6">
                    <a:lumMod val="50000"/>
                  </a:schemeClr>
                </a:solidFill>
              </a:rPr>
              <a:t> and S. C. Gopi, "Plant Disease Detection Using Ensemble Learning," </a:t>
            </a:r>
            <a:r>
              <a:rPr lang="en-IN" i="1" dirty="0">
                <a:solidFill>
                  <a:schemeClr val="accent6">
                    <a:lumMod val="50000"/>
                  </a:schemeClr>
                </a:solidFill>
              </a:rPr>
              <a:t>2023 2nd International Conference on Computational Systems and Communication (ICCSC)</a:t>
            </a:r>
            <a:r>
              <a:rPr lang="en-IN" dirty="0">
                <a:solidFill>
                  <a:schemeClr val="accent6">
                    <a:lumMod val="50000"/>
                  </a:schemeClr>
                </a:solidFill>
              </a:rPr>
              <a:t>, Thiruvananthapuram, India, 2023, pp. 1-6, </a:t>
            </a:r>
            <a:r>
              <a:rPr lang="en-IN" dirty="0" err="1">
                <a:solidFill>
                  <a:schemeClr val="accent6">
                    <a:lumMod val="50000"/>
                  </a:schemeClr>
                </a:solidFill>
              </a:rPr>
              <a:t>doi</a:t>
            </a:r>
            <a:r>
              <a:rPr lang="en-IN" dirty="0">
                <a:solidFill>
                  <a:schemeClr val="accent6">
                    <a:lumMod val="50000"/>
                  </a:schemeClr>
                </a:solidFill>
              </a:rPr>
              <a:t>: 10.1109/ICCSC56913.2023.10142982.[3]</a:t>
            </a:r>
          </a:p>
          <a:p>
            <a:pPr algn="just"/>
            <a:r>
              <a:rPr lang="en-IN" dirty="0">
                <a:solidFill>
                  <a:schemeClr val="accent6">
                    <a:lumMod val="50000"/>
                  </a:schemeClr>
                </a:solidFill>
              </a:rPr>
              <a:t>S. Vats and V. </a:t>
            </a:r>
            <a:r>
              <a:rPr lang="en-IN" dirty="0" err="1">
                <a:solidFill>
                  <a:schemeClr val="accent6">
                    <a:lumMod val="50000"/>
                  </a:schemeClr>
                </a:solidFill>
              </a:rPr>
              <a:t>Chivukula</a:t>
            </a:r>
            <a:r>
              <a:rPr lang="en-IN" dirty="0">
                <a:solidFill>
                  <a:schemeClr val="accent6">
                    <a:lumMod val="50000"/>
                  </a:schemeClr>
                </a:solidFill>
              </a:rPr>
              <a:t>, "Plant Disease Detection Using </a:t>
            </a:r>
            <a:r>
              <a:rPr lang="en-IN" dirty="0" err="1">
                <a:solidFill>
                  <a:schemeClr val="accent6">
                    <a:lumMod val="50000"/>
                  </a:schemeClr>
                </a:solidFill>
              </a:rPr>
              <a:t>DeepNets</a:t>
            </a:r>
            <a:r>
              <a:rPr lang="en-IN" dirty="0">
                <a:solidFill>
                  <a:schemeClr val="accent6">
                    <a:lumMod val="50000"/>
                  </a:schemeClr>
                </a:solidFill>
              </a:rPr>
              <a:t> and Ensemble Technique," </a:t>
            </a:r>
            <a:r>
              <a:rPr lang="en-IN" i="1" dirty="0">
                <a:solidFill>
                  <a:schemeClr val="accent6">
                    <a:lumMod val="50000"/>
                  </a:schemeClr>
                </a:solidFill>
              </a:rPr>
              <a:t>2022 IEEE International Conference on Machine Learning and Applied Network Technologies (ICMLANT)</a:t>
            </a:r>
            <a:r>
              <a:rPr lang="en-IN" dirty="0">
                <a:solidFill>
                  <a:schemeClr val="accent6">
                    <a:lumMod val="50000"/>
                  </a:schemeClr>
                </a:solidFill>
              </a:rPr>
              <a:t>, </a:t>
            </a:r>
            <a:r>
              <a:rPr lang="en-IN" dirty="0" err="1">
                <a:solidFill>
                  <a:schemeClr val="accent6">
                    <a:lumMod val="50000"/>
                  </a:schemeClr>
                </a:solidFill>
              </a:rPr>
              <a:t>Soyapango</a:t>
            </a:r>
            <a:r>
              <a:rPr lang="en-IN" dirty="0">
                <a:solidFill>
                  <a:schemeClr val="accent6">
                    <a:lumMod val="50000"/>
                  </a:schemeClr>
                </a:solidFill>
              </a:rPr>
              <a:t>, El Salvador, 2022, pp. 1-6, </a:t>
            </a:r>
            <a:r>
              <a:rPr lang="en-IN" dirty="0" err="1">
                <a:solidFill>
                  <a:schemeClr val="accent6">
                    <a:lumMod val="50000"/>
                  </a:schemeClr>
                </a:solidFill>
              </a:rPr>
              <a:t>doi</a:t>
            </a:r>
            <a:r>
              <a:rPr lang="en-IN" dirty="0">
                <a:solidFill>
                  <a:schemeClr val="accent6">
                    <a:lumMod val="50000"/>
                  </a:schemeClr>
                </a:solidFill>
              </a:rPr>
              <a:t>: 10.1109/ICMLANT56191.2022.9996468.[4]</a:t>
            </a:r>
            <a:br>
              <a:rPr lang="en-IN" dirty="0"/>
            </a:br>
            <a:endParaRPr lang="en-US" dirty="0">
              <a:solidFill>
                <a:schemeClr val="accent6">
                  <a:lumMod val="50000"/>
                </a:schemeClr>
              </a:solidFill>
            </a:endParaRPr>
          </a:p>
        </p:txBody>
      </p:sp>
    </p:spTree>
    <p:extLst>
      <p:ext uri="{BB962C8B-B14F-4D97-AF65-F5344CB8AC3E}">
        <p14:creationId xmlns:p14="http://schemas.microsoft.com/office/powerpoint/2010/main" val="513083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4F82-709E-4727-BD8F-8B21F8999DF3}"/>
              </a:ext>
            </a:extLst>
          </p:cNvPr>
          <p:cNvSpPr>
            <a:spLocks noGrp="1"/>
          </p:cNvSpPr>
          <p:nvPr>
            <p:ph type="title"/>
          </p:nvPr>
        </p:nvSpPr>
        <p:spPr>
          <a:xfrm>
            <a:off x="677334" y="398285"/>
            <a:ext cx="8596668" cy="836706"/>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8434C0A8-C1E4-44FE-8629-7DEE4CF9CE91}"/>
              </a:ext>
            </a:extLst>
          </p:cNvPr>
          <p:cNvSpPr>
            <a:spLocks noGrp="1"/>
          </p:cNvSpPr>
          <p:nvPr>
            <p:ph idx="1"/>
          </p:nvPr>
        </p:nvSpPr>
        <p:spPr>
          <a:xfrm>
            <a:off x="677333" y="1559859"/>
            <a:ext cx="8601137" cy="4481504"/>
          </a:xfrm>
        </p:spPr>
        <p:txBody>
          <a:bodyPr>
            <a:normAutofit/>
          </a:bodyPr>
          <a:lstStyle/>
          <a:p>
            <a:pPr algn="just"/>
            <a:r>
              <a:rPr lang="en-IN" sz="2200" dirty="0">
                <a:solidFill>
                  <a:schemeClr val="accent6">
                    <a:lumMod val="50000"/>
                  </a:schemeClr>
                </a:solidFill>
              </a:rPr>
              <a:t>M. S. H. </a:t>
            </a:r>
            <a:r>
              <a:rPr lang="en-IN" sz="2200" dirty="0" err="1">
                <a:solidFill>
                  <a:schemeClr val="accent6">
                    <a:lumMod val="50000"/>
                  </a:schemeClr>
                </a:solidFill>
              </a:rPr>
              <a:t>Shovon</a:t>
            </a:r>
            <a:r>
              <a:rPr lang="en-IN" sz="2200" dirty="0">
                <a:solidFill>
                  <a:schemeClr val="accent6">
                    <a:lumMod val="50000"/>
                  </a:schemeClr>
                </a:solidFill>
              </a:rPr>
              <a:t>, S. J. </a:t>
            </a:r>
            <a:r>
              <a:rPr lang="en-IN" sz="2200" dirty="0" err="1">
                <a:solidFill>
                  <a:schemeClr val="accent6">
                    <a:lumMod val="50000"/>
                  </a:schemeClr>
                </a:solidFill>
              </a:rPr>
              <a:t>Mozumder</a:t>
            </a:r>
            <a:r>
              <a:rPr lang="en-IN" sz="2200" dirty="0">
                <a:solidFill>
                  <a:schemeClr val="accent6">
                    <a:lumMod val="50000"/>
                  </a:schemeClr>
                </a:solidFill>
              </a:rPr>
              <a:t>, O. K. Pal, M. F. </a:t>
            </a:r>
            <a:r>
              <a:rPr lang="en-IN" sz="2200" dirty="0" err="1">
                <a:solidFill>
                  <a:schemeClr val="accent6">
                    <a:lumMod val="50000"/>
                  </a:schemeClr>
                </a:solidFill>
              </a:rPr>
              <a:t>Mridha</a:t>
            </a:r>
            <a:r>
              <a:rPr lang="en-IN" sz="2200" dirty="0">
                <a:solidFill>
                  <a:schemeClr val="accent6">
                    <a:lumMod val="50000"/>
                  </a:schemeClr>
                </a:solidFill>
              </a:rPr>
              <a:t>, N. </a:t>
            </a:r>
            <a:r>
              <a:rPr lang="en-IN" sz="2200" dirty="0" err="1">
                <a:solidFill>
                  <a:schemeClr val="accent6">
                    <a:lumMod val="50000"/>
                  </a:schemeClr>
                </a:solidFill>
              </a:rPr>
              <a:t>Asai</a:t>
            </a:r>
            <a:r>
              <a:rPr lang="en-IN" sz="2200" dirty="0">
                <a:solidFill>
                  <a:schemeClr val="accent6">
                    <a:lumMod val="50000"/>
                  </a:schemeClr>
                </a:solidFill>
              </a:rPr>
              <a:t> and J. Shin, "</a:t>
            </a:r>
            <a:r>
              <a:rPr lang="en-IN" sz="2200" dirty="0" err="1">
                <a:solidFill>
                  <a:schemeClr val="accent6">
                    <a:lumMod val="50000"/>
                  </a:schemeClr>
                </a:solidFill>
              </a:rPr>
              <a:t>PlantDet</a:t>
            </a:r>
            <a:r>
              <a:rPr lang="en-IN" sz="2200" dirty="0">
                <a:solidFill>
                  <a:schemeClr val="accent6">
                    <a:lumMod val="50000"/>
                  </a:schemeClr>
                </a:solidFill>
              </a:rPr>
              <a:t>: A Robust Multi-Model Ensemble Method Based on Deep Learning For Plant Disease Detection," in </a:t>
            </a:r>
            <a:r>
              <a:rPr lang="en-IN" sz="2200" i="1" dirty="0">
                <a:solidFill>
                  <a:schemeClr val="accent6">
                    <a:lumMod val="50000"/>
                  </a:schemeClr>
                </a:solidFill>
              </a:rPr>
              <a:t>IEEE Access</a:t>
            </a:r>
            <a:r>
              <a:rPr lang="en-IN" sz="2200" dirty="0">
                <a:solidFill>
                  <a:schemeClr val="accent6">
                    <a:lumMod val="50000"/>
                  </a:schemeClr>
                </a:solidFill>
              </a:rPr>
              <a:t>, vol. 11, pp. 34846-34859, 2023, </a:t>
            </a:r>
            <a:r>
              <a:rPr lang="en-IN" sz="2200" dirty="0" err="1">
                <a:solidFill>
                  <a:schemeClr val="accent6">
                    <a:lumMod val="50000"/>
                  </a:schemeClr>
                </a:solidFill>
              </a:rPr>
              <a:t>doi</a:t>
            </a:r>
            <a:r>
              <a:rPr lang="en-IN" sz="2200" dirty="0">
                <a:solidFill>
                  <a:schemeClr val="accent6">
                    <a:lumMod val="50000"/>
                  </a:schemeClr>
                </a:solidFill>
              </a:rPr>
              <a:t>: 10.1109/ACCESS.2023.3264835.</a:t>
            </a:r>
            <a:r>
              <a:rPr lang="en-IN" dirty="0"/>
              <a:t> </a:t>
            </a:r>
            <a:r>
              <a:rPr lang="en-IN" dirty="0">
                <a:solidFill>
                  <a:schemeClr val="bg1"/>
                </a:solidFill>
              </a:rPr>
              <a:t>[5]</a:t>
            </a:r>
            <a:endParaRPr lang="en-IN" dirty="0"/>
          </a:p>
          <a:p>
            <a:pPr algn="just"/>
            <a:r>
              <a:rPr lang="en-IN" sz="2000" dirty="0">
                <a:solidFill>
                  <a:schemeClr val="accent6">
                    <a:lumMod val="50000"/>
                  </a:schemeClr>
                </a:solidFill>
              </a:rPr>
              <a:t>S. Dhar, A. Vishwakarma, D. </a:t>
            </a:r>
            <a:r>
              <a:rPr lang="en-IN" sz="2000" dirty="0" err="1">
                <a:solidFill>
                  <a:schemeClr val="accent6">
                    <a:lumMod val="50000"/>
                  </a:schemeClr>
                </a:solidFill>
              </a:rPr>
              <a:t>Ghanti</a:t>
            </a:r>
            <a:r>
              <a:rPr lang="en-IN" sz="2000" dirty="0">
                <a:solidFill>
                  <a:schemeClr val="accent6">
                    <a:lumMod val="50000"/>
                  </a:schemeClr>
                </a:solidFill>
              </a:rPr>
              <a:t> and N. D. Jana, "Ensemble Learning based Plant Leaf Disease Classification Considering Deep Convolutional Features from Pre-trained CNN," </a:t>
            </a:r>
            <a:r>
              <a:rPr lang="en-IN" sz="2000" i="1" dirty="0">
                <a:solidFill>
                  <a:schemeClr val="accent6">
                    <a:lumMod val="50000"/>
                  </a:schemeClr>
                </a:solidFill>
              </a:rPr>
              <a:t>2022 IEEE 6th Conference on Information and Communication Technology (CICT)</a:t>
            </a:r>
            <a:r>
              <a:rPr lang="en-IN" sz="2000" dirty="0">
                <a:solidFill>
                  <a:schemeClr val="accent6">
                    <a:lumMod val="50000"/>
                  </a:schemeClr>
                </a:solidFill>
              </a:rPr>
              <a:t>, Gwalior, India, 2022, pp. 1-6, </a:t>
            </a:r>
            <a:r>
              <a:rPr lang="en-IN" sz="2000" dirty="0" err="1">
                <a:solidFill>
                  <a:schemeClr val="accent6">
                    <a:lumMod val="50000"/>
                  </a:schemeClr>
                </a:solidFill>
              </a:rPr>
              <a:t>doi</a:t>
            </a:r>
            <a:r>
              <a:rPr lang="en-IN" sz="2000" dirty="0">
                <a:solidFill>
                  <a:schemeClr val="accent6">
                    <a:lumMod val="50000"/>
                  </a:schemeClr>
                </a:solidFill>
              </a:rPr>
              <a:t>: 10.1109/CICT56698.2022.9997819.[6]</a:t>
            </a:r>
            <a:br>
              <a:rPr lang="en-IN" dirty="0"/>
            </a:br>
            <a:endParaRPr lang="en-US" dirty="0">
              <a:solidFill>
                <a:schemeClr val="accent6">
                  <a:lumMod val="50000"/>
                </a:schemeClr>
              </a:solidFill>
            </a:endParaRPr>
          </a:p>
        </p:txBody>
      </p:sp>
    </p:spTree>
    <p:extLst>
      <p:ext uri="{BB962C8B-B14F-4D97-AF65-F5344CB8AC3E}">
        <p14:creationId xmlns:p14="http://schemas.microsoft.com/office/powerpoint/2010/main" val="353909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533C-9F30-4E44-80FF-5536129EBB02}"/>
              </a:ext>
            </a:extLst>
          </p:cNvPr>
          <p:cNvSpPr>
            <a:spLocks noGrp="1"/>
          </p:cNvSpPr>
          <p:nvPr>
            <p:ph type="title"/>
          </p:nvPr>
        </p:nvSpPr>
        <p:spPr>
          <a:xfrm>
            <a:off x="677334" y="896472"/>
            <a:ext cx="8596668" cy="717176"/>
          </a:xfrm>
        </p:spPr>
        <p:txBody>
          <a:bodyPr>
            <a:noAutofit/>
          </a:bodyPr>
          <a:lstStyle/>
          <a:p>
            <a:pPr algn="ctr">
              <a:lnSpc>
                <a:spcPct val="150000"/>
              </a:lnSpc>
            </a:pPr>
            <a:r>
              <a:rPr lang="en-US"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1770AEEB-1F27-40F8-881E-8D40284ADA3B}"/>
              </a:ext>
            </a:extLst>
          </p:cNvPr>
          <p:cNvSpPr>
            <a:spLocks noGrp="1"/>
          </p:cNvSpPr>
          <p:nvPr>
            <p:ph idx="1"/>
          </p:nvPr>
        </p:nvSpPr>
        <p:spPr>
          <a:xfrm>
            <a:off x="677334" y="1891553"/>
            <a:ext cx="8596668" cy="4419600"/>
          </a:xfrm>
        </p:spPr>
        <p:txBody>
          <a:bodyPr>
            <a:normAutofit lnSpcReduction="10000"/>
          </a:bodyPr>
          <a:lstStyle/>
          <a:p>
            <a:r>
              <a:rPr lang="en-US" dirty="0">
                <a:solidFill>
                  <a:schemeClr val="bg1"/>
                </a:solidFill>
              </a:rPr>
              <a:t>The paper by Kulkarni et al. (2021), emphasize the significance of their approach in utilizing segmented images for plant disease detection, highlighting its effectiveness in achieving an accuracy of 88%. Discuss the context of previous research in plant disease detection and the role of segmented image processing techniques within this domain. [1]</a:t>
            </a:r>
          </a:p>
          <a:p>
            <a:r>
              <a:rPr lang="en-US" dirty="0">
                <a:solidFill>
                  <a:schemeClr val="bg1"/>
                </a:solidFill>
              </a:rPr>
              <a:t>In the literature review for the paper by Mohanty et al. (2016), highlight the pioneering use of deep learning for image-based plant disease detection, showcasing their utilization of color, grayscale, and segmented images. Emphasize the significance of their multi-modal approach, which inspired our ensemble learning methodology. [2]</a:t>
            </a:r>
          </a:p>
          <a:p>
            <a:r>
              <a:rPr lang="en-US" dirty="0">
                <a:solidFill>
                  <a:schemeClr val="bg1"/>
                </a:solidFill>
              </a:rPr>
              <a:t>In their paper, </a:t>
            </a:r>
            <a:r>
              <a:rPr lang="en-US" dirty="0" err="1">
                <a:solidFill>
                  <a:schemeClr val="bg1"/>
                </a:solidFill>
              </a:rPr>
              <a:t>Shovon</a:t>
            </a:r>
            <a:r>
              <a:rPr lang="en-US" dirty="0">
                <a:solidFill>
                  <a:schemeClr val="bg1"/>
                </a:solidFill>
              </a:rPr>
              <a:t> et al. (2023) introduce </a:t>
            </a:r>
            <a:r>
              <a:rPr lang="en-US" dirty="0" err="1">
                <a:solidFill>
                  <a:schemeClr val="bg1"/>
                </a:solidFill>
              </a:rPr>
              <a:t>PlantDet</a:t>
            </a:r>
            <a:r>
              <a:rPr lang="en-US" dirty="0">
                <a:solidFill>
                  <a:schemeClr val="bg1"/>
                </a:solidFill>
              </a:rPr>
              <a:t>, a multi-model ensemble method for plant disease detection using deep learning. Their approach inspires our ensemble methodology, emphasizing the efficacy of combining diverse neural architectures for improved accuracy. This highlights the growing importance of ensemble techniques in advancing automated plant disease detection systems.[5]</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52277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BBB6-6358-46D0-A5D2-781FD53CB563}"/>
              </a:ext>
            </a:extLst>
          </p:cNvPr>
          <p:cNvSpPr>
            <a:spLocks noGrp="1"/>
          </p:cNvSpPr>
          <p:nvPr>
            <p:ph type="title"/>
          </p:nvPr>
        </p:nvSpPr>
        <p:spPr>
          <a:xfrm>
            <a:off x="677334" y="1123950"/>
            <a:ext cx="8596668" cy="806450"/>
          </a:xfrm>
        </p:spPr>
        <p:txBody>
          <a:bodyPr/>
          <a:lstStyle/>
          <a:p>
            <a:pPr algn="ctr"/>
            <a:r>
              <a:rPr lang="en-IN" dirty="0">
                <a:solidFill>
                  <a:schemeClr val="bg1"/>
                </a:solidFill>
              </a:rPr>
              <a:t>Problem Statement</a:t>
            </a:r>
          </a:p>
        </p:txBody>
      </p:sp>
      <p:sp>
        <p:nvSpPr>
          <p:cNvPr id="3" name="Content Placeholder 2">
            <a:extLst>
              <a:ext uri="{FF2B5EF4-FFF2-40B4-BE49-F238E27FC236}">
                <a16:creationId xmlns:a16="http://schemas.microsoft.com/office/drawing/2014/main" id="{D18AC57B-6975-4442-88A8-B46DAB9CD4A9}"/>
              </a:ext>
            </a:extLst>
          </p:cNvPr>
          <p:cNvSpPr>
            <a:spLocks noGrp="1"/>
          </p:cNvSpPr>
          <p:nvPr>
            <p:ph idx="1"/>
          </p:nvPr>
        </p:nvSpPr>
        <p:spPr/>
        <p:txBody>
          <a:bodyPr/>
          <a:lstStyle/>
          <a:p>
            <a:pPr algn="just"/>
            <a:r>
              <a:rPr lang="en-US" dirty="0">
                <a:solidFill>
                  <a:schemeClr val="bg1"/>
                </a:solidFill>
              </a:rPr>
              <a:t>Plant diseases pose significant threats to global food security, leading to substantial crop losses and economic impacts. Traditional methods of disease detection often rely on manual inspection, which is time-consuming, labor-intensive, and prone to human error. Additionally, existing automated detection systems primarily focus on single modality data, such as color images, which may limit their effectiveness in accurately identifying diseases across diverse plant species and environments.</a:t>
            </a:r>
          </a:p>
          <a:p>
            <a:pPr algn="just"/>
            <a:r>
              <a:rPr lang="en-US" dirty="0">
                <a:solidFill>
                  <a:schemeClr val="bg1"/>
                </a:solidFill>
              </a:rPr>
              <a:t>Addressing these challenges, this study aims to develop an advanced plant disease detection system that goes beyond single-modality approaches. By leveraging multi-modal ensemble learning techniques, including color, grayscale, and segmented images processed through deep learning models, the goal is to create a robust and accurate detection system capable of identifying a wide range of plant diseases across various crop species.</a:t>
            </a:r>
          </a:p>
          <a:p>
            <a:endParaRPr lang="en-IN" dirty="0">
              <a:solidFill>
                <a:schemeClr val="bg1"/>
              </a:solidFill>
            </a:endParaRPr>
          </a:p>
        </p:txBody>
      </p:sp>
    </p:spTree>
    <p:extLst>
      <p:ext uri="{BB962C8B-B14F-4D97-AF65-F5344CB8AC3E}">
        <p14:creationId xmlns:p14="http://schemas.microsoft.com/office/powerpoint/2010/main" val="190475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FA91-E7A5-4518-B92D-AC2BC736F381}"/>
              </a:ext>
            </a:extLst>
          </p:cNvPr>
          <p:cNvSpPr>
            <a:spLocks noGrp="1"/>
          </p:cNvSpPr>
          <p:nvPr>
            <p:ph type="title"/>
          </p:nvPr>
        </p:nvSpPr>
        <p:spPr>
          <a:xfrm>
            <a:off x="677334" y="994610"/>
            <a:ext cx="8596668" cy="935789"/>
          </a:xfrm>
        </p:spPr>
        <p:txBody>
          <a:bodyPr/>
          <a:lstStyle/>
          <a:p>
            <a:pPr algn="ctr"/>
            <a:r>
              <a:rPr lang="en-IN" dirty="0">
                <a:solidFill>
                  <a:schemeClr val="bg1"/>
                </a:solidFill>
              </a:rPr>
              <a:t>Objectives</a:t>
            </a:r>
          </a:p>
        </p:txBody>
      </p:sp>
      <p:sp>
        <p:nvSpPr>
          <p:cNvPr id="3" name="Content Placeholder 2">
            <a:extLst>
              <a:ext uri="{FF2B5EF4-FFF2-40B4-BE49-F238E27FC236}">
                <a16:creationId xmlns:a16="http://schemas.microsoft.com/office/drawing/2014/main" id="{BA84622E-DF4D-4DE6-8E71-935A4B87BFA0}"/>
              </a:ext>
            </a:extLst>
          </p:cNvPr>
          <p:cNvSpPr>
            <a:spLocks noGrp="1"/>
          </p:cNvSpPr>
          <p:nvPr>
            <p:ph idx="1"/>
          </p:nvPr>
        </p:nvSpPr>
        <p:spPr/>
        <p:txBody>
          <a:bodyPr>
            <a:normAutofit lnSpcReduction="10000"/>
          </a:bodyPr>
          <a:lstStyle/>
          <a:p>
            <a:pPr algn="just"/>
            <a:r>
              <a:rPr lang="en-US" sz="2000" b="1" dirty="0">
                <a:solidFill>
                  <a:schemeClr val="bg1"/>
                </a:solidFill>
              </a:rPr>
              <a:t>Exploration of Multi-Modal Ensemble Learning:</a:t>
            </a:r>
            <a:r>
              <a:rPr lang="en-US" sz="2000" dirty="0">
                <a:solidFill>
                  <a:schemeClr val="bg1"/>
                </a:solidFill>
              </a:rPr>
              <a:t> Investigate the effectiveness of multi-modal ensemble learning techniques for plant disease detection by integrating color, grayscale, and segmented images.</a:t>
            </a:r>
          </a:p>
          <a:p>
            <a:pPr algn="just"/>
            <a:r>
              <a:rPr lang="en-US" sz="2000" b="1" dirty="0">
                <a:solidFill>
                  <a:schemeClr val="bg1"/>
                </a:solidFill>
              </a:rPr>
              <a:t>Evaluation of Deep Learning Models:</a:t>
            </a:r>
            <a:r>
              <a:rPr lang="en-US" sz="2000" dirty="0">
                <a:solidFill>
                  <a:schemeClr val="bg1"/>
                </a:solidFill>
              </a:rPr>
              <a:t> Assess the performance of different deep learning models, including Inception and VGG16, in processing diverse image modalities and their impact on detection accuracy.</a:t>
            </a:r>
          </a:p>
          <a:p>
            <a:pPr algn="just"/>
            <a:r>
              <a:rPr lang="en-US" sz="2000" b="1" dirty="0">
                <a:solidFill>
                  <a:schemeClr val="bg1"/>
                </a:solidFill>
              </a:rPr>
              <a:t>Comparison with Single-Modality Approaches:</a:t>
            </a:r>
            <a:r>
              <a:rPr lang="en-US" sz="2000" dirty="0">
                <a:solidFill>
                  <a:schemeClr val="bg1"/>
                </a:solidFill>
              </a:rPr>
              <a:t> Compare the performance of the proposed multi-modal ensemble approach with traditional single-modality methods to determine its superiority in disease detection accuracy.</a:t>
            </a:r>
          </a:p>
          <a:p>
            <a:endParaRPr lang="en-IN" dirty="0">
              <a:solidFill>
                <a:schemeClr val="bg1"/>
              </a:solidFill>
            </a:endParaRPr>
          </a:p>
        </p:txBody>
      </p:sp>
    </p:spTree>
    <p:extLst>
      <p:ext uri="{BB962C8B-B14F-4D97-AF65-F5344CB8AC3E}">
        <p14:creationId xmlns:p14="http://schemas.microsoft.com/office/powerpoint/2010/main" val="260727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B4E4-0C0F-405F-9A32-EA53F99F8A0D}"/>
              </a:ext>
            </a:extLst>
          </p:cNvPr>
          <p:cNvSpPr>
            <a:spLocks noGrp="1"/>
          </p:cNvSpPr>
          <p:nvPr>
            <p:ph type="title"/>
          </p:nvPr>
        </p:nvSpPr>
        <p:spPr>
          <a:xfrm>
            <a:off x="677334" y="1042736"/>
            <a:ext cx="8596668" cy="887663"/>
          </a:xfrm>
        </p:spPr>
        <p:txBody>
          <a:bodyPr/>
          <a:lstStyle/>
          <a:p>
            <a:pPr algn="ctr"/>
            <a:r>
              <a:rPr lang="en-IN" dirty="0">
                <a:solidFill>
                  <a:schemeClr val="bg1"/>
                </a:solidFill>
              </a:rPr>
              <a:t>Methodology</a:t>
            </a:r>
          </a:p>
        </p:txBody>
      </p:sp>
      <p:sp>
        <p:nvSpPr>
          <p:cNvPr id="3" name="Content Placeholder 2">
            <a:extLst>
              <a:ext uri="{FF2B5EF4-FFF2-40B4-BE49-F238E27FC236}">
                <a16:creationId xmlns:a16="http://schemas.microsoft.com/office/drawing/2014/main" id="{8EB761F2-73B1-483E-93EF-332B7CCCEB82}"/>
              </a:ext>
            </a:extLst>
          </p:cNvPr>
          <p:cNvSpPr>
            <a:spLocks noGrp="1"/>
          </p:cNvSpPr>
          <p:nvPr>
            <p:ph idx="1"/>
          </p:nvPr>
        </p:nvSpPr>
        <p:spPr/>
        <p:txBody>
          <a:bodyPr>
            <a:noAutofit/>
          </a:bodyPr>
          <a:lstStyle/>
          <a:p>
            <a:pPr algn="just"/>
            <a:r>
              <a:rPr lang="en-US" sz="2000" b="1" dirty="0">
                <a:solidFill>
                  <a:schemeClr val="bg1"/>
                </a:solidFill>
              </a:rPr>
              <a:t>Data Collection:</a:t>
            </a:r>
            <a:endParaRPr lang="en-US" sz="2000" dirty="0">
              <a:solidFill>
                <a:schemeClr val="bg1"/>
              </a:solidFill>
            </a:endParaRPr>
          </a:p>
          <a:p>
            <a:pPr lvl="1" algn="just"/>
            <a:r>
              <a:rPr lang="en-US" sz="2000" dirty="0">
                <a:solidFill>
                  <a:schemeClr val="bg1"/>
                </a:solidFill>
              </a:rPr>
              <a:t>Gather a diverse dataset comprising color, grayscale, and segmented images of plants affected by various diseases. Ensure the dataset covers a wide range of plant species and disease manifestations.</a:t>
            </a:r>
          </a:p>
          <a:p>
            <a:pPr lvl="1" algn="just"/>
            <a:r>
              <a:rPr lang="en-US" sz="2000" dirty="0">
                <a:solidFill>
                  <a:schemeClr val="bg1"/>
                </a:solidFill>
              </a:rPr>
              <a:t>Preprocess the images by standardizing sizes, cropping, and normalizing pixel values to facilitate uniform input across deep learning models.</a:t>
            </a:r>
          </a:p>
          <a:p>
            <a:pPr marL="0" indent="0">
              <a:buNone/>
            </a:pPr>
            <a:endParaRPr lang="en-IN" dirty="0">
              <a:solidFill>
                <a:schemeClr val="bg1"/>
              </a:solidFill>
            </a:endParaRPr>
          </a:p>
        </p:txBody>
      </p:sp>
    </p:spTree>
    <p:extLst>
      <p:ext uri="{BB962C8B-B14F-4D97-AF65-F5344CB8AC3E}">
        <p14:creationId xmlns:p14="http://schemas.microsoft.com/office/powerpoint/2010/main" val="143879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B4E4-0C0F-405F-9A32-EA53F99F8A0D}"/>
              </a:ext>
            </a:extLst>
          </p:cNvPr>
          <p:cNvSpPr>
            <a:spLocks noGrp="1"/>
          </p:cNvSpPr>
          <p:nvPr>
            <p:ph type="title"/>
          </p:nvPr>
        </p:nvSpPr>
        <p:spPr>
          <a:xfrm>
            <a:off x="677334" y="1042736"/>
            <a:ext cx="8596668" cy="887663"/>
          </a:xfrm>
        </p:spPr>
        <p:txBody>
          <a:bodyPr/>
          <a:lstStyle/>
          <a:p>
            <a:pPr algn="ctr"/>
            <a:r>
              <a:rPr lang="en-IN" dirty="0">
                <a:solidFill>
                  <a:schemeClr val="bg1"/>
                </a:solidFill>
              </a:rPr>
              <a:t>Methodology</a:t>
            </a:r>
          </a:p>
        </p:txBody>
      </p:sp>
      <p:sp>
        <p:nvSpPr>
          <p:cNvPr id="3" name="Content Placeholder 2">
            <a:extLst>
              <a:ext uri="{FF2B5EF4-FFF2-40B4-BE49-F238E27FC236}">
                <a16:creationId xmlns:a16="http://schemas.microsoft.com/office/drawing/2014/main" id="{8EB761F2-73B1-483E-93EF-332B7CCCEB82}"/>
              </a:ext>
            </a:extLst>
          </p:cNvPr>
          <p:cNvSpPr>
            <a:spLocks noGrp="1"/>
          </p:cNvSpPr>
          <p:nvPr>
            <p:ph idx="1"/>
          </p:nvPr>
        </p:nvSpPr>
        <p:spPr/>
        <p:txBody>
          <a:bodyPr>
            <a:noAutofit/>
          </a:bodyPr>
          <a:lstStyle/>
          <a:p>
            <a:r>
              <a:rPr lang="en-US" sz="2000" b="1" dirty="0">
                <a:solidFill>
                  <a:schemeClr val="bg1"/>
                </a:solidFill>
              </a:rPr>
              <a:t>Data Augmentation:</a:t>
            </a:r>
            <a:endParaRPr lang="en-US" sz="2000" dirty="0">
              <a:solidFill>
                <a:schemeClr val="bg1"/>
              </a:solidFill>
            </a:endParaRPr>
          </a:p>
          <a:p>
            <a:pPr lvl="1"/>
            <a:r>
              <a:rPr lang="en-US" sz="2000" dirty="0">
                <a:solidFill>
                  <a:schemeClr val="bg1"/>
                </a:solidFill>
              </a:rPr>
              <a:t>Implemented data augmentation with ImageDataGenerator, standardizing pixel values by rescaling images to 1/255. Rotation up to 30 degrees, shearing and zooming equal to 0.2, and shifting applied within specified ranges to introduce variability.</a:t>
            </a:r>
          </a:p>
          <a:p>
            <a:pPr lvl="1"/>
            <a:r>
              <a:rPr lang="en-US" sz="2000" dirty="0">
                <a:solidFill>
                  <a:schemeClr val="bg1"/>
                </a:solidFill>
              </a:rPr>
              <a:t>Utilized augmentation techniques to diversify the dataset, enhancing robustness and generalization of deep learning models for plant disease detection. Horizontal flipping and nearest fill mode employed alongside a validation split of 0.2 for effective separation of validation data.</a:t>
            </a:r>
          </a:p>
        </p:txBody>
      </p:sp>
    </p:spTree>
    <p:extLst>
      <p:ext uri="{BB962C8B-B14F-4D97-AF65-F5344CB8AC3E}">
        <p14:creationId xmlns:p14="http://schemas.microsoft.com/office/powerpoint/2010/main" val="7504309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2098</TotalTime>
  <Words>3431</Words>
  <Application>Microsoft Office PowerPoint</Application>
  <PresentationFormat>Widescreen</PresentationFormat>
  <Paragraphs>244</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Cambria Math</vt:lpstr>
      <vt:lpstr>Times New Roman</vt:lpstr>
      <vt:lpstr>Trebuchet MS</vt:lpstr>
      <vt:lpstr>Wingdings 3</vt:lpstr>
      <vt:lpstr>Facet</vt:lpstr>
      <vt:lpstr>Beyond Single Modality: Multi-Modal Ensemble Learning for Enhanced Plant Disease Detection</vt:lpstr>
      <vt:lpstr>Flow Of Presentation</vt:lpstr>
      <vt:lpstr>Abstract</vt:lpstr>
      <vt:lpstr>Introduction</vt:lpstr>
      <vt:lpstr>Literature Review</vt:lpstr>
      <vt:lpstr>Problem Statement</vt:lpstr>
      <vt:lpstr>Objectives</vt:lpstr>
      <vt:lpstr>Methodology</vt:lpstr>
      <vt:lpstr>Methodology</vt:lpstr>
      <vt:lpstr>Methodology</vt:lpstr>
      <vt:lpstr>Methodology</vt:lpstr>
      <vt:lpstr>Methodology</vt:lpstr>
      <vt:lpstr>Ensemble Learning</vt:lpstr>
      <vt:lpstr>Ensemble Learning</vt:lpstr>
      <vt:lpstr>Ensemble Learning</vt:lpstr>
      <vt:lpstr>Transfer Learning</vt:lpstr>
      <vt:lpstr>Transfer Learning</vt:lpstr>
      <vt:lpstr>Transfer Learning</vt:lpstr>
      <vt:lpstr>Activation Function </vt:lpstr>
      <vt:lpstr>Activation Function </vt:lpstr>
      <vt:lpstr>Loss Function </vt:lpstr>
      <vt:lpstr>Loss Function </vt:lpstr>
      <vt:lpstr>Ensemble Techniques </vt:lpstr>
      <vt:lpstr>Ensemble Techniques </vt:lpstr>
      <vt:lpstr>Neural Networks Unveiled: Navigating the Landscape of Artificial Intelligence</vt:lpstr>
      <vt:lpstr>PowerPoint Presentation</vt:lpstr>
      <vt:lpstr>PowerPoint Presentation</vt:lpstr>
      <vt:lpstr>Backpropagation</vt:lpstr>
      <vt:lpstr>PowerPoint Presentation</vt:lpstr>
      <vt:lpstr>Averaging Ensemble</vt:lpstr>
      <vt:lpstr>Voting Ensemble</vt:lpstr>
      <vt:lpstr>Accuracy of Models</vt:lpstr>
      <vt:lpstr>PowerPoint Presentation</vt:lpstr>
      <vt:lpstr>PowerPoint Presentation</vt:lpstr>
      <vt:lpstr>PowerPoint Presentation</vt:lpstr>
      <vt:lpstr>Models</vt:lpstr>
      <vt:lpstr>Accuracy of Ensembled Models</vt:lpstr>
      <vt:lpstr>Problems Faced</vt:lpstr>
      <vt:lpstr>How Problem is Solved?</vt:lpstr>
      <vt:lpstr>How Problem is Solved?</vt:lpstr>
      <vt:lpstr>Model Proposed</vt:lpstr>
      <vt:lpstr>Results of Triple Ensemble Fusion Model </vt:lpstr>
      <vt:lpstr>Results of Ensembled Color Model</vt:lpstr>
      <vt:lpstr>Results of Ensembled Gray Model</vt:lpstr>
      <vt:lpstr>Results of Ensembled Segmented Model</vt:lpstr>
      <vt:lpstr>Results and Comparison</vt:lpstr>
      <vt:lpstr>Future Scope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Single Modality: Multi-Modal Ensemble Learning for Enhanced Plant Disease Detection</dc:title>
  <dc:creator>pushpak gudela</dc:creator>
  <cp:lastModifiedBy>pushpak gudela</cp:lastModifiedBy>
  <cp:revision>51</cp:revision>
  <dcterms:created xsi:type="dcterms:W3CDTF">2024-04-26T05:26:00Z</dcterms:created>
  <dcterms:modified xsi:type="dcterms:W3CDTF">2024-04-30T16:18:25Z</dcterms:modified>
</cp:coreProperties>
</file>